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62" r:id="rId2"/>
    <p:sldId id="302" r:id="rId3"/>
    <p:sldId id="256" r:id="rId4"/>
    <p:sldId id="257" r:id="rId5"/>
    <p:sldId id="258" r:id="rId6"/>
    <p:sldId id="259" r:id="rId7"/>
    <p:sldId id="260" r:id="rId8"/>
    <p:sldId id="261" r:id="rId9"/>
    <p:sldId id="264" r:id="rId10"/>
    <p:sldId id="265" r:id="rId11"/>
    <p:sldId id="266" r:id="rId12"/>
    <p:sldId id="267" r:id="rId13"/>
    <p:sldId id="269" r:id="rId14"/>
    <p:sldId id="268" r:id="rId15"/>
    <p:sldId id="270" r:id="rId16"/>
    <p:sldId id="271" r:id="rId17"/>
    <p:sldId id="280" r:id="rId18"/>
    <p:sldId id="279" r:id="rId19"/>
    <p:sldId id="281" r:id="rId20"/>
    <p:sldId id="282" r:id="rId21"/>
    <p:sldId id="283" r:id="rId22"/>
    <p:sldId id="278" r:id="rId23"/>
    <p:sldId id="273" r:id="rId24"/>
    <p:sldId id="274" r:id="rId25"/>
    <p:sldId id="275" r:id="rId26"/>
    <p:sldId id="284" r:id="rId27"/>
    <p:sldId id="285" r:id="rId28"/>
    <p:sldId id="286" r:id="rId29"/>
    <p:sldId id="308" r:id="rId30"/>
    <p:sldId id="287" r:id="rId31"/>
    <p:sldId id="288" r:id="rId32"/>
    <p:sldId id="289" r:id="rId33"/>
    <p:sldId id="290" r:id="rId34"/>
    <p:sldId id="291" r:id="rId35"/>
    <p:sldId id="292" r:id="rId36"/>
    <p:sldId id="293" r:id="rId37"/>
    <p:sldId id="294" r:id="rId38"/>
    <p:sldId id="295" r:id="rId39"/>
    <p:sldId id="299" r:id="rId40"/>
    <p:sldId id="296" r:id="rId41"/>
    <p:sldId id="297" r:id="rId42"/>
    <p:sldId id="301" r:id="rId43"/>
    <p:sldId id="306" r:id="rId44"/>
    <p:sldId id="307" r:id="rId45"/>
    <p:sldId id="309" r:id="rId46"/>
    <p:sldId id="310" r:id="rId47"/>
    <p:sldId id="311" r:id="rId48"/>
    <p:sldId id="312"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FACF"/>
    <a:srgbClr val="CC00FF"/>
    <a:srgbClr val="ABFFFF"/>
    <a:srgbClr val="D2D1F3"/>
    <a:srgbClr val="CDCDFF"/>
    <a:srgbClr val="F5CDFF"/>
    <a:srgbClr val="EFABFF"/>
    <a:srgbClr val="C9EFE8"/>
    <a:srgbClr val="EDDFCF"/>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426" autoAdjust="0"/>
    <p:restoredTop sz="94660"/>
  </p:normalViewPr>
  <p:slideViewPr>
    <p:cSldViewPr snapToGrid="0">
      <p:cViewPr varScale="1">
        <p:scale>
          <a:sx n="66" d="100"/>
          <a:sy n="66" d="100"/>
        </p:scale>
        <p:origin x="38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68320A-A5C2-4DB1-9B6F-1B0FD3D8A5E8}" type="doc">
      <dgm:prSet loTypeId="urn:microsoft.com/office/officeart/2008/layout/AlternatingHexagons" loCatId="list" qsTypeId="urn:microsoft.com/office/officeart/2005/8/quickstyle/3d5" qsCatId="3D" csTypeId="urn:microsoft.com/office/officeart/2005/8/colors/accent1_2" csCatId="accent1" phldr="1"/>
      <dgm:spPr/>
      <dgm:t>
        <a:bodyPr/>
        <a:lstStyle/>
        <a:p>
          <a:endParaRPr lang="en-US"/>
        </a:p>
      </dgm:t>
    </dgm:pt>
    <dgm:pt modelId="{BD31D465-AB50-42A7-908E-0639EBCF4A92}">
      <dgm:prSet phldrT="[Text]"/>
      <dgm:spPr>
        <a:solidFill>
          <a:srgbClr val="92D050"/>
        </a:solidFill>
      </dgm:spPr>
      <dgm:t>
        <a:bodyPr/>
        <a:lstStyle/>
        <a:p>
          <a:r>
            <a:rPr lang="en-US" b="0" i="0">
              <a:ln/>
            </a:rPr>
            <a:t>Trùng roi</a:t>
          </a:r>
          <a:endParaRPr lang="en-US" dirty="0">
            <a:ln/>
          </a:endParaRPr>
        </a:p>
      </dgm:t>
    </dgm:pt>
    <dgm:pt modelId="{35916709-D74C-4376-A4D8-A1B2C9A12C14}" type="parTrans" cxnId="{A15765EE-7A0D-43BF-A52A-78E331FF5F18}">
      <dgm:prSet/>
      <dgm:spPr/>
      <dgm:t>
        <a:bodyPr/>
        <a:lstStyle/>
        <a:p>
          <a:endParaRPr lang="en-US"/>
        </a:p>
      </dgm:t>
    </dgm:pt>
    <dgm:pt modelId="{C02ACB59-AFC2-426B-8C42-1A9A91C62D61}" type="sibTrans" cxnId="{A15765EE-7A0D-43BF-A52A-78E331FF5F18}">
      <dgm:prSet custT="1"/>
      <dgm:spPr>
        <a:solidFill>
          <a:srgbClr val="92D050"/>
        </a:solidFill>
      </dgm:spPr>
      <dgm:t>
        <a:bodyPr/>
        <a:lstStyle/>
        <a:p>
          <a:r>
            <a:rPr lang="en-US" sz="3200">
              <a:latin typeface="Times New Roman" panose="02020603050405020304" pitchFamily="18" charset="0"/>
              <a:cs typeface="Times New Roman" panose="02020603050405020304" pitchFamily="18" charset="0"/>
            </a:rPr>
            <a:t>Hình ảnh</a:t>
          </a:r>
          <a:endParaRPr lang="en-US" sz="3200" dirty="0">
            <a:latin typeface="Times New Roman" panose="02020603050405020304" pitchFamily="18" charset="0"/>
            <a:cs typeface="Times New Roman" panose="02020603050405020304" pitchFamily="18" charset="0"/>
          </a:endParaRPr>
        </a:p>
      </dgm:t>
    </dgm:pt>
    <dgm:pt modelId="{1020F4B1-664C-4D14-B9EB-77A47AD57286}">
      <dgm:prSet phldrT="[Text]"/>
      <dgm:spPr>
        <a:solidFill>
          <a:srgbClr val="92D050"/>
        </a:solidFill>
      </dgm:spPr>
      <dgm:t>
        <a:bodyPr/>
        <a:lstStyle/>
        <a:p>
          <a:r>
            <a:rPr lang="en-US" b="0" i="0">
              <a:ln/>
            </a:rPr>
            <a:t>Trùng roi xanh</a:t>
          </a:r>
          <a:endParaRPr lang="en-US" dirty="0">
            <a:ln/>
          </a:endParaRPr>
        </a:p>
      </dgm:t>
    </dgm:pt>
    <dgm:pt modelId="{9333EE5E-02AF-40AC-B797-0C00FD287F59}" type="parTrans" cxnId="{D5467C9F-EE1B-4F9D-94C7-2933EA0B0C8E}">
      <dgm:prSet/>
      <dgm:spPr/>
      <dgm:t>
        <a:bodyPr/>
        <a:lstStyle/>
        <a:p>
          <a:endParaRPr lang="en-US"/>
        </a:p>
      </dgm:t>
    </dgm:pt>
    <dgm:pt modelId="{C79FAC39-D097-4202-9FD2-2A196A41650E}" type="sibTrans" cxnId="{D5467C9F-EE1B-4F9D-94C7-2933EA0B0C8E}">
      <dgm:prSet/>
      <dgm:spPr>
        <a:solidFill>
          <a:srgbClr val="92D050"/>
        </a:solidFill>
      </dgm:spPr>
      <dgm:t>
        <a:bodyPr/>
        <a:lstStyle/>
        <a:p>
          <a:r>
            <a:rPr lang="en-US" b="0" i="0" dirty="0" err="1"/>
            <a:t>Sinh</a:t>
          </a:r>
          <a:r>
            <a:rPr lang="en-US" b="0" i="0" dirty="0"/>
            <a:t> </a:t>
          </a:r>
          <a:r>
            <a:rPr lang="en-US" b="0" i="0" dirty="0" err="1"/>
            <a:t>sản</a:t>
          </a:r>
          <a:endParaRPr lang="en-US" dirty="0"/>
        </a:p>
      </dgm:t>
    </dgm:pt>
    <dgm:pt modelId="{FAE7CF34-CA0A-4F85-B270-00F42A73CC8E}">
      <dgm:prSet phldrT="[Text]"/>
      <dgm:spPr>
        <a:solidFill>
          <a:srgbClr val="92D050"/>
        </a:solidFill>
      </dgm:spPr>
      <dgm:t>
        <a:bodyPr/>
        <a:lstStyle/>
        <a:p>
          <a:r>
            <a:rPr lang="en-US" b="0" i="0" dirty="0" err="1">
              <a:ln/>
            </a:rPr>
            <a:t>Tập</a:t>
          </a:r>
          <a:r>
            <a:rPr lang="en-US" b="0" i="0" dirty="0">
              <a:ln/>
            </a:rPr>
            <a:t> </a:t>
          </a:r>
          <a:r>
            <a:rPr lang="en-US" b="0" i="0" dirty="0" err="1">
              <a:ln/>
            </a:rPr>
            <a:t>đoàn</a:t>
          </a:r>
          <a:r>
            <a:rPr lang="en-US" b="0" i="0" dirty="0">
              <a:ln/>
            </a:rPr>
            <a:t> </a:t>
          </a:r>
          <a:r>
            <a:rPr lang="en-US" b="0" i="0" dirty="0" err="1">
              <a:ln/>
            </a:rPr>
            <a:t>trùng</a:t>
          </a:r>
          <a:r>
            <a:rPr lang="en-US" b="0" i="0" dirty="0">
              <a:ln/>
            </a:rPr>
            <a:t> </a:t>
          </a:r>
          <a:r>
            <a:rPr lang="en-US" b="0" i="0" dirty="0" err="1">
              <a:ln/>
            </a:rPr>
            <a:t>roi</a:t>
          </a:r>
          <a:endParaRPr lang="en-US" dirty="0">
            <a:ln/>
          </a:endParaRPr>
        </a:p>
      </dgm:t>
    </dgm:pt>
    <dgm:pt modelId="{FDA1FCAA-7F4D-4D36-96BC-B7AE89694537}" type="parTrans" cxnId="{27BA7051-FC5F-43AB-882E-56D8A455E3C1}">
      <dgm:prSet/>
      <dgm:spPr/>
      <dgm:t>
        <a:bodyPr/>
        <a:lstStyle/>
        <a:p>
          <a:endParaRPr lang="en-US"/>
        </a:p>
      </dgm:t>
    </dgm:pt>
    <dgm:pt modelId="{0EF6FC12-95ED-4E28-B035-F774BAD87057}" type="sibTrans" cxnId="{27BA7051-FC5F-43AB-882E-56D8A455E3C1}">
      <dgm:prSet/>
      <dgm:spPr>
        <a:solidFill>
          <a:srgbClr val="92D050"/>
        </a:solidFill>
      </dgm:spPr>
      <dgm:t>
        <a:bodyPr/>
        <a:lstStyle/>
        <a:p>
          <a:r>
            <a:rPr lang="vi-VN" b="0" i="0">
              <a:ln/>
            </a:rPr>
            <a:t>Dinh dưỡng</a:t>
          </a:r>
          <a:endParaRPr lang="en-US" dirty="0">
            <a:ln/>
          </a:endParaRPr>
        </a:p>
      </dgm:t>
    </dgm:pt>
    <dgm:pt modelId="{6375B82E-DAB3-4C50-B871-3395B7709006}" type="pres">
      <dgm:prSet presAssocID="{A268320A-A5C2-4DB1-9B6F-1B0FD3D8A5E8}" presName="Name0" presStyleCnt="0">
        <dgm:presLayoutVars>
          <dgm:chMax/>
          <dgm:chPref/>
          <dgm:dir/>
          <dgm:animLvl val="lvl"/>
        </dgm:presLayoutVars>
      </dgm:prSet>
      <dgm:spPr/>
    </dgm:pt>
    <dgm:pt modelId="{9D627ADC-27D6-43CB-8736-26F241C47914}" type="pres">
      <dgm:prSet presAssocID="{BD31D465-AB50-42A7-908E-0639EBCF4A92}" presName="composite" presStyleCnt="0"/>
      <dgm:spPr/>
    </dgm:pt>
    <dgm:pt modelId="{3DFFD3C6-EA2F-49FC-85F2-CC1DC8ED0423}" type="pres">
      <dgm:prSet presAssocID="{BD31D465-AB50-42A7-908E-0639EBCF4A92}" presName="Parent1" presStyleLbl="node1" presStyleIdx="0" presStyleCnt="6">
        <dgm:presLayoutVars>
          <dgm:chMax val="1"/>
          <dgm:chPref val="1"/>
          <dgm:bulletEnabled val="1"/>
        </dgm:presLayoutVars>
      </dgm:prSet>
      <dgm:spPr/>
    </dgm:pt>
    <dgm:pt modelId="{CB27C650-5BDA-4CA1-8818-98195D10DB70}" type="pres">
      <dgm:prSet presAssocID="{BD31D465-AB50-42A7-908E-0639EBCF4A92}" presName="Childtext1" presStyleLbl="revTx" presStyleIdx="0" presStyleCnt="3">
        <dgm:presLayoutVars>
          <dgm:chMax val="0"/>
          <dgm:chPref val="0"/>
          <dgm:bulletEnabled val="1"/>
        </dgm:presLayoutVars>
      </dgm:prSet>
      <dgm:spPr/>
    </dgm:pt>
    <dgm:pt modelId="{429D27CF-BB5D-4685-A25B-F500BCC63850}" type="pres">
      <dgm:prSet presAssocID="{BD31D465-AB50-42A7-908E-0639EBCF4A92}" presName="BalanceSpacing" presStyleCnt="0"/>
      <dgm:spPr/>
    </dgm:pt>
    <dgm:pt modelId="{698A2CFC-6454-4676-BD34-65F05624B27B}" type="pres">
      <dgm:prSet presAssocID="{BD31D465-AB50-42A7-908E-0639EBCF4A92}" presName="BalanceSpacing1" presStyleCnt="0"/>
      <dgm:spPr/>
    </dgm:pt>
    <dgm:pt modelId="{DAF8CDFE-64ED-47ED-8B58-1FF97AF31173}" type="pres">
      <dgm:prSet presAssocID="{C02ACB59-AFC2-426B-8C42-1A9A91C62D61}" presName="Accent1Text" presStyleLbl="node1" presStyleIdx="1" presStyleCnt="6"/>
      <dgm:spPr/>
    </dgm:pt>
    <dgm:pt modelId="{F14A5F7A-1228-43FA-B638-C4EC84F6129F}" type="pres">
      <dgm:prSet presAssocID="{C02ACB59-AFC2-426B-8C42-1A9A91C62D61}" presName="spaceBetweenRectangles" presStyleCnt="0"/>
      <dgm:spPr/>
    </dgm:pt>
    <dgm:pt modelId="{ED48697C-2C69-4DF7-8041-153A02AAAC9A}" type="pres">
      <dgm:prSet presAssocID="{1020F4B1-664C-4D14-B9EB-77A47AD57286}" presName="composite" presStyleCnt="0"/>
      <dgm:spPr/>
    </dgm:pt>
    <dgm:pt modelId="{5E89A61B-2B22-4749-B6F1-9C5F71F5BFCC}" type="pres">
      <dgm:prSet presAssocID="{1020F4B1-664C-4D14-B9EB-77A47AD57286}" presName="Parent1" presStyleLbl="node1" presStyleIdx="2" presStyleCnt="6">
        <dgm:presLayoutVars>
          <dgm:chMax val="1"/>
          <dgm:chPref val="1"/>
          <dgm:bulletEnabled val="1"/>
        </dgm:presLayoutVars>
      </dgm:prSet>
      <dgm:spPr/>
    </dgm:pt>
    <dgm:pt modelId="{D788D769-752C-4E69-9AF5-A6B4F7367CB0}" type="pres">
      <dgm:prSet presAssocID="{1020F4B1-664C-4D14-B9EB-77A47AD57286}" presName="Childtext1" presStyleLbl="revTx" presStyleIdx="1" presStyleCnt="3">
        <dgm:presLayoutVars>
          <dgm:chMax val="0"/>
          <dgm:chPref val="0"/>
          <dgm:bulletEnabled val="1"/>
        </dgm:presLayoutVars>
      </dgm:prSet>
      <dgm:spPr/>
    </dgm:pt>
    <dgm:pt modelId="{F3266A9A-48DF-44E0-8439-3FDC2177C3CE}" type="pres">
      <dgm:prSet presAssocID="{1020F4B1-664C-4D14-B9EB-77A47AD57286}" presName="BalanceSpacing" presStyleCnt="0"/>
      <dgm:spPr/>
    </dgm:pt>
    <dgm:pt modelId="{09347B18-4CC7-46AF-97BD-F4DADD11D7D2}" type="pres">
      <dgm:prSet presAssocID="{1020F4B1-664C-4D14-B9EB-77A47AD57286}" presName="BalanceSpacing1" presStyleCnt="0"/>
      <dgm:spPr/>
    </dgm:pt>
    <dgm:pt modelId="{87DF5EC1-DCDB-4A27-8A75-AD37605BB762}" type="pres">
      <dgm:prSet presAssocID="{C79FAC39-D097-4202-9FD2-2A196A41650E}" presName="Accent1Text" presStyleLbl="node1" presStyleIdx="3" presStyleCnt="6"/>
      <dgm:spPr/>
    </dgm:pt>
    <dgm:pt modelId="{89103EBA-AF53-4C41-BB24-39F04A846594}" type="pres">
      <dgm:prSet presAssocID="{C79FAC39-D097-4202-9FD2-2A196A41650E}" presName="spaceBetweenRectangles" presStyleCnt="0"/>
      <dgm:spPr/>
    </dgm:pt>
    <dgm:pt modelId="{101579BD-39E3-48E3-BCD9-94A9D884363A}" type="pres">
      <dgm:prSet presAssocID="{FAE7CF34-CA0A-4F85-B270-00F42A73CC8E}" presName="composite" presStyleCnt="0"/>
      <dgm:spPr/>
    </dgm:pt>
    <dgm:pt modelId="{41606BCA-95D5-4C4C-96B6-09B7B3CB3995}" type="pres">
      <dgm:prSet presAssocID="{FAE7CF34-CA0A-4F85-B270-00F42A73CC8E}" presName="Parent1" presStyleLbl="node1" presStyleIdx="4" presStyleCnt="6">
        <dgm:presLayoutVars>
          <dgm:chMax val="1"/>
          <dgm:chPref val="1"/>
          <dgm:bulletEnabled val="1"/>
        </dgm:presLayoutVars>
      </dgm:prSet>
      <dgm:spPr/>
    </dgm:pt>
    <dgm:pt modelId="{5F466C22-DA90-4773-B33C-5C91C0FF7691}" type="pres">
      <dgm:prSet presAssocID="{FAE7CF34-CA0A-4F85-B270-00F42A73CC8E}" presName="Childtext1" presStyleLbl="revTx" presStyleIdx="2" presStyleCnt="3">
        <dgm:presLayoutVars>
          <dgm:chMax val="0"/>
          <dgm:chPref val="0"/>
          <dgm:bulletEnabled val="1"/>
        </dgm:presLayoutVars>
      </dgm:prSet>
      <dgm:spPr/>
    </dgm:pt>
    <dgm:pt modelId="{2794991A-D90C-42E6-BAD9-1CC4227D37D6}" type="pres">
      <dgm:prSet presAssocID="{FAE7CF34-CA0A-4F85-B270-00F42A73CC8E}" presName="BalanceSpacing" presStyleCnt="0"/>
      <dgm:spPr/>
    </dgm:pt>
    <dgm:pt modelId="{7E988041-F449-4659-B670-C84007604611}" type="pres">
      <dgm:prSet presAssocID="{FAE7CF34-CA0A-4F85-B270-00F42A73CC8E}" presName="BalanceSpacing1" presStyleCnt="0"/>
      <dgm:spPr/>
    </dgm:pt>
    <dgm:pt modelId="{55416A57-2630-42A9-9E6C-903D79A88C04}" type="pres">
      <dgm:prSet presAssocID="{0EF6FC12-95ED-4E28-B035-F774BAD87057}" presName="Accent1Text" presStyleLbl="node1" presStyleIdx="5" presStyleCnt="6"/>
      <dgm:spPr/>
    </dgm:pt>
  </dgm:ptLst>
  <dgm:cxnLst>
    <dgm:cxn modelId="{BDA67C5F-8142-4E31-B6D8-96D470AA01F4}" type="presOf" srcId="{1020F4B1-664C-4D14-B9EB-77A47AD57286}" destId="{5E89A61B-2B22-4749-B6F1-9C5F71F5BFCC}" srcOrd="0" destOrd="0" presId="urn:microsoft.com/office/officeart/2008/layout/AlternatingHexagons"/>
    <dgm:cxn modelId="{27BA7051-FC5F-43AB-882E-56D8A455E3C1}" srcId="{A268320A-A5C2-4DB1-9B6F-1B0FD3D8A5E8}" destId="{FAE7CF34-CA0A-4F85-B270-00F42A73CC8E}" srcOrd="2" destOrd="0" parTransId="{FDA1FCAA-7F4D-4D36-96BC-B7AE89694537}" sibTransId="{0EF6FC12-95ED-4E28-B035-F774BAD87057}"/>
    <dgm:cxn modelId="{AE9DEB56-DBAD-40E5-99B1-ABBDBE8566E0}" type="presOf" srcId="{0EF6FC12-95ED-4E28-B035-F774BAD87057}" destId="{55416A57-2630-42A9-9E6C-903D79A88C04}" srcOrd="0" destOrd="0" presId="urn:microsoft.com/office/officeart/2008/layout/AlternatingHexagons"/>
    <dgm:cxn modelId="{11C04C82-3DB3-4DA2-B3DC-59972AF75C26}" type="presOf" srcId="{FAE7CF34-CA0A-4F85-B270-00F42A73CC8E}" destId="{41606BCA-95D5-4C4C-96B6-09B7B3CB3995}" srcOrd="0" destOrd="0" presId="urn:microsoft.com/office/officeart/2008/layout/AlternatingHexagons"/>
    <dgm:cxn modelId="{D5467C9F-EE1B-4F9D-94C7-2933EA0B0C8E}" srcId="{A268320A-A5C2-4DB1-9B6F-1B0FD3D8A5E8}" destId="{1020F4B1-664C-4D14-B9EB-77A47AD57286}" srcOrd="1" destOrd="0" parTransId="{9333EE5E-02AF-40AC-B797-0C00FD287F59}" sibTransId="{C79FAC39-D097-4202-9FD2-2A196A41650E}"/>
    <dgm:cxn modelId="{C70DE4A1-61E5-493A-A5B1-B89737A22104}" type="presOf" srcId="{C79FAC39-D097-4202-9FD2-2A196A41650E}" destId="{87DF5EC1-DCDB-4A27-8A75-AD37605BB762}" srcOrd="0" destOrd="0" presId="urn:microsoft.com/office/officeart/2008/layout/AlternatingHexagons"/>
    <dgm:cxn modelId="{049568B4-1A2C-4B20-B4E9-A9B1C748AECB}" type="presOf" srcId="{A268320A-A5C2-4DB1-9B6F-1B0FD3D8A5E8}" destId="{6375B82E-DAB3-4C50-B871-3395B7709006}" srcOrd="0" destOrd="0" presId="urn:microsoft.com/office/officeart/2008/layout/AlternatingHexagons"/>
    <dgm:cxn modelId="{82E13ADB-E456-46CE-BE7B-DC531BA130A9}" type="presOf" srcId="{BD31D465-AB50-42A7-908E-0639EBCF4A92}" destId="{3DFFD3C6-EA2F-49FC-85F2-CC1DC8ED0423}" srcOrd="0" destOrd="0" presId="urn:microsoft.com/office/officeart/2008/layout/AlternatingHexagons"/>
    <dgm:cxn modelId="{A15765EE-7A0D-43BF-A52A-78E331FF5F18}" srcId="{A268320A-A5C2-4DB1-9B6F-1B0FD3D8A5E8}" destId="{BD31D465-AB50-42A7-908E-0639EBCF4A92}" srcOrd="0" destOrd="0" parTransId="{35916709-D74C-4376-A4D8-A1B2C9A12C14}" sibTransId="{C02ACB59-AFC2-426B-8C42-1A9A91C62D61}"/>
    <dgm:cxn modelId="{DB0A07F5-718F-4D2C-93C2-4CE00D7A61CF}" type="presOf" srcId="{C02ACB59-AFC2-426B-8C42-1A9A91C62D61}" destId="{DAF8CDFE-64ED-47ED-8B58-1FF97AF31173}" srcOrd="0" destOrd="0" presId="urn:microsoft.com/office/officeart/2008/layout/AlternatingHexagons"/>
    <dgm:cxn modelId="{0D29073D-2E40-4B74-B9A6-871DF9306E4D}" type="presParOf" srcId="{6375B82E-DAB3-4C50-B871-3395B7709006}" destId="{9D627ADC-27D6-43CB-8736-26F241C47914}" srcOrd="0" destOrd="0" presId="urn:microsoft.com/office/officeart/2008/layout/AlternatingHexagons"/>
    <dgm:cxn modelId="{E7734704-5CF4-4114-A6CB-86C8FBEFC38A}" type="presParOf" srcId="{9D627ADC-27D6-43CB-8736-26F241C47914}" destId="{3DFFD3C6-EA2F-49FC-85F2-CC1DC8ED0423}" srcOrd="0" destOrd="0" presId="urn:microsoft.com/office/officeart/2008/layout/AlternatingHexagons"/>
    <dgm:cxn modelId="{7524D33A-93AE-46AD-9E13-18873A9A6F9F}" type="presParOf" srcId="{9D627ADC-27D6-43CB-8736-26F241C47914}" destId="{CB27C650-5BDA-4CA1-8818-98195D10DB70}" srcOrd="1" destOrd="0" presId="urn:microsoft.com/office/officeart/2008/layout/AlternatingHexagons"/>
    <dgm:cxn modelId="{070E9BA3-738A-4714-8D71-607A28DE9647}" type="presParOf" srcId="{9D627ADC-27D6-43CB-8736-26F241C47914}" destId="{429D27CF-BB5D-4685-A25B-F500BCC63850}" srcOrd="2" destOrd="0" presId="urn:microsoft.com/office/officeart/2008/layout/AlternatingHexagons"/>
    <dgm:cxn modelId="{4536167F-8C99-4D8B-94C6-3BEE2539249C}" type="presParOf" srcId="{9D627ADC-27D6-43CB-8736-26F241C47914}" destId="{698A2CFC-6454-4676-BD34-65F05624B27B}" srcOrd="3" destOrd="0" presId="urn:microsoft.com/office/officeart/2008/layout/AlternatingHexagons"/>
    <dgm:cxn modelId="{61D57B23-8D99-4149-BC59-17B0BAEE5A36}" type="presParOf" srcId="{9D627ADC-27D6-43CB-8736-26F241C47914}" destId="{DAF8CDFE-64ED-47ED-8B58-1FF97AF31173}" srcOrd="4" destOrd="0" presId="urn:microsoft.com/office/officeart/2008/layout/AlternatingHexagons"/>
    <dgm:cxn modelId="{E498C9CF-B3D0-477D-AA47-BAF0835581E9}" type="presParOf" srcId="{6375B82E-DAB3-4C50-B871-3395B7709006}" destId="{F14A5F7A-1228-43FA-B638-C4EC84F6129F}" srcOrd="1" destOrd="0" presId="urn:microsoft.com/office/officeart/2008/layout/AlternatingHexagons"/>
    <dgm:cxn modelId="{044D61B7-0327-4D4A-9897-DBDEF8719648}" type="presParOf" srcId="{6375B82E-DAB3-4C50-B871-3395B7709006}" destId="{ED48697C-2C69-4DF7-8041-153A02AAAC9A}" srcOrd="2" destOrd="0" presId="urn:microsoft.com/office/officeart/2008/layout/AlternatingHexagons"/>
    <dgm:cxn modelId="{13B5700B-EEFA-4409-AA85-FEB034F624CD}" type="presParOf" srcId="{ED48697C-2C69-4DF7-8041-153A02AAAC9A}" destId="{5E89A61B-2B22-4749-B6F1-9C5F71F5BFCC}" srcOrd="0" destOrd="0" presId="urn:microsoft.com/office/officeart/2008/layout/AlternatingHexagons"/>
    <dgm:cxn modelId="{B328FB05-BCAC-4D6B-BC4B-9C2B0A058933}" type="presParOf" srcId="{ED48697C-2C69-4DF7-8041-153A02AAAC9A}" destId="{D788D769-752C-4E69-9AF5-A6B4F7367CB0}" srcOrd="1" destOrd="0" presId="urn:microsoft.com/office/officeart/2008/layout/AlternatingHexagons"/>
    <dgm:cxn modelId="{D1CD5D7C-AAE2-4627-B952-D91797A26A57}" type="presParOf" srcId="{ED48697C-2C69-4DF7-8041-153A02AAAC9A}" destId="{F3266A9A-48DF-44E0-8439-3FDC2177C3CE}" srcOrd="2" destOrd="0" presId="urn:microsoft.com/office/officeart/2008/layout/AlternatingHexagons"/>
    <dgm:cxn modelId="{029C3855-ACB6-4600-BE16-05E68F6DF43C}" type="presParOf" srcId="{ED48697C-2C69-4DF7-8041-153A02AAAC9A}" destId="{09347B18-4CC7-46AF-97BD-F4DADD11D7D2}" srcOrd="3" destOrd="0" presId="urn:microsoft.com/office/officeart/2008/layout/AlternatingHexagons"/>
    <dgm:cxn modelId="{98CA2B94-09F0-44F1-A046-A23792887426}" type="presParOf" srcId="{ED48697C-2C69-4DF7-8041-153A02AAAC9A}" destId="{87DF5EC1-DCDB-4A27-8A75-AD37605BB762}" srcOrd="4" destOrd="0" presId="urn:microsoft.com/office/officeart/2008/layout/AlternatingHexagons"/>
    <dgm:cxn modelId="{D6CA1823-310A-4524-A372-04A38E8C93F9}" type="presParOf" srcId="{6375B82E-DAB3-4C50-B871-3395B7709006}" destId="{89103EBA-AF53-4C41-BB24-39F04A846594}" srcOrd="3" destOrd="0" presId="urn:microsoft.com/office/officeart/2008/layout/AlternatingHexagons"/>
    <dgm:cxn modelId="{73B9B4BE-BBB0-4DC1-834B-3F2CADDEF0F9}" type="presParOf" srcId="{6375B82E-DAB3-4C50-B871-3395B7709006}" destId="{101579BD-39E3-48E3-BCD9-94A9D884363A}" srcOrd="4" destOrd="0" presId="urn:microsoft.com/office/officeart/2008/layout/AlternatingHexagons"/>
    <dgm:cxn modelId="{2749FDD4-35A7-41F7-A723-37ECB27E52AE}" type="presParOf" srcId="{101579BD-39E3-48E3-BCD9-94A9D884363A}" destId="{41606BCA-95D5-4C4C-96B6-09B7B3CB3995}" srcOrd="0" destOrd="0" presId="urn:microsoft.com/office/officeart/2008/layout/AlternatingHexagons"/>
    <dgm:cxn modelId="{9E889062-3314-4216-A8B7-7C68C06801D4}" type="presParOf" srcId="{101579BD-39E3-48E3-BCD9-94A9D884363A}" destId="{5F466C22-DA90-4773-B33C-5C91C0FF7691}" srcOrd="1" destOrd="0" presId="urn:microsoft.com/office/officeart/2008/layout/AlternatingHexagons"/>
    <dgm:cxn modelId="{648240F1-A060-4B2E-A506-234E2037BC77}" type="presParOf" srcId="{101579BD-39E3-48E3-BCD9-94A9D884363A}" destId="{2794991A-D90C-42E6-BAD9-1CC4227D37D6}" srcOrd="2" destOrd="0" presId="urn:microsoft.com/office/officeart/2008/layout/AlternatingHexagons"/>
    <dgm:cxn modelId="{DB5057D7-1052-47BF-B2A7-4289FA34F980}" type="presParOf" srcId="{101579BD-39E3-48E3-BCD9-94A9D884363A}" destId="{7E988041-F449-4659-B670-C84007604611}" srcOrd="3" destOrd="0" presId="urn:microsoft.com/office/officeart/2008/layout/AlternatingHexagons"/>
    <dgm:cxn modelId="{178B63CC-3662-4AA5-AE12-8C94161C46E1}" type="presParOf" srcId="{101579BD-39E3-48E3-BCD9-94A9D884363A}" destId="{55416A57-2630-42A9-9E6C-903D79A88C04}"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FD3C6-EA2F-49FC-85F2-CC1DC8ED0423}">
      <dsp:nvSpPr>
        <dsp:cNvPr id="0" name=""/>
        <dsp:cNvSpPr/>
      </dsp:nvSpPr>
      <dsp:spPr>
        <a:xfrm rot="5400000">
          <a:off x="4188851" y="150952"/>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ln/>
            </a:rPr>
            <a:t>Trùng roi</a:t>
          </a:r>
          <a:endParaRPr lang="en-US" sz="2600" kern="1200" dirty="0">
            <a:ln/>
          </a:endParaRPr>
        </a:p>
      </dsp:txBody>
      <dsp:txXfrm rot="-5400000">
        <a:off x="4651213" y="360339"/>
        <a:ext cx="1380458" cy="1586734"/>
      </dsp:txXfrm>
    </dsp:sp>
    <dsp:sp modelId="{CB27C650-5BDA-4CA1-8818-98195D10DB70}">
      <dsp:nvSpPr>
        <dsp:cNvPr id="0" name=""/>
        <dsp:cNvSpPr/>
      </dsp:nvSpPr>
      <dsp:spPr>
        <a:xfrm>
          <a:off x="6405053" y="462152"/>
          <a:ext cx="2572583" cy="1383109"/>
        </a:xfrm>
        <a:prstGeom prst="rect">
          <a:avLst/>
        </a:prstGeom>
        <a:noFill/>
        <a:ln>
          <a:noFill/>
        </a:ln>
        <a:effectLst/>
      </dsp:spPr>
      <dsp:style>
        <a:lnRef idx="0">
          <a:scrgbClr r="0" g="0" b="0"/>
        </a:lnRef>
        <a:fillRef idx="0">
          <a:scrgbClr r="0" g="0" b="0"/>
        </a:fillRef>
        <a:effectRef idx="0">
          <a:scrgbClr r="0" g="0" b="0"/>
        </a:effectRef>
        <a:fontRef idx="minor"/>
      </dsp:style>
    </dsp:sp>
    <dsp:sp modelId="{DAF8CDFE-64ED-47ED-8B58-1FF97AF31173}">
      <dsp:nvSpPr>
        <dsp:cNvPr id="0" name=""/>
        <dsp:cNvSpPr/>
      </dsp:nvSpPr>
      <dsp:spPr>
        <a:xfrm rot="5400000">
          <a:off x="2022902" y="150952"/>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r>
            <a:rPr lang="en-US" sz="3200" kern="1200">
              <a:latin typeface="Times New Roman" panose="02020603050405020304" pitchFamily="18" charset="0"/>
              <a:cs typeface="Times New Roman" panose="02020603050405020304" pitchFamily="18" charset="0"/>
            </a:rPr>
            <a:t>Hình ảnh</a:t>
          </a:r>
          <a:endParaRPr lang="en-US" sz="3200" kern="1200" dirty="0">
            <a:latin typeface="Times New Roman" panose="02020603050405020304" pitchFamily="18" charset="0"/>
            <a:cs typeface="Times New Roman" panose="02020603050405020304" pitchFamily="18" charset="0"/>
          </a:endParaRPr>
        </a:p>
      </dsp:txBody>
      <dsp:txXfrm rot="-5400000">
        <a:off x="2485264" y="360339"/>
        <a:ext cx="1380458" cy="1586734"/>
      </dsp:txXfrm>
    </dsp:sp>
    <dsp:sp modelId="{5E89A61B-2B22-4749-B6F1-9C5F71F5BFCC}">
      <dsp:nvSpPr>
        <dsp:cNvPr id="0" name=""/>
        <dsp:cNvSpPr/>
      </dsp:nvSpPr>
      <dsp:spPr>
        <a:xfrm rot="5400000">
          <a:off x="3101727" y="2107591"/>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ln/>
            </a:rPr>
            <a:t>Trùng roi xanh</a:t>
          </a:r>
          <a:endParaRPr lang="en-US" sz="2600" kern="1200" dirty="0">
            <a:ln/>
          </a:endParaRPr>
        </a:p>
      </dsp:txBody>
      <dsp:txXfrm rot="-5400000">
        <a:off x="3564089" y="2316978"/>
        <a:ext cx="1380458" cy="1586734"/>
      </dsp:txXfrm>
    </dsp:sp>
    <dsp:sp modelId="{D788D769-752C-4E69-9AF5-A6B4F7367CB0}">
      <dsp:nvSpPr>
        <dsp:cNvPr id="0" name=""/>
        <dsp:cNvSpPr/>
      </dsp:nvSpPr>
      <dsp:spPr>
        <a:xfrm>
          <a:off x="678980" y="2418790"/>
          <a:ext cx="2489596" cy="1383109"/>
        </a:xfrm>
        <a:prstGeom prst="rect">
          <a:avLst/>
        </a:prstGeom>
        <a:noFill/>
        <a:ln>
          <a:noFill/>
        </a:ln>
        <a:effectLst/>
      </dsp:spPr>
      <dsp:style>
        <a:lnRef idx="0">
          <a:scrgbClr r="0" g="0" b="0"/>
        </a:lnRef>
        <a:fillRef idx="0">
          <a:scrgbClr r="0" g="0" b="0"/>
        </a:fillRef>
        <a:effectRef idx="0">
          <a:scrgbClr r="0" g="0" b="0"/>
        </a:effectRef>
        <a:fontRef idx="minor"/>
      </dsp:style>
    </dsp:sp>
    <dsp:sp modelId="{87DF5EC1-DCDB-4A27-8A75-AD37605BB762}">
      <dsp:nvSpPr>
        <dsp:cNvPr id="0" name=""/>
        <dsp:cNvSpPr/>
      </dsp:nvSpPr>
      <dsp:spPr>
        <a:xfrm rot="5400000">
          <a:off x="5267676" y="2107591"/>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en-US" sz="3600" b="0" i="0" kern="1200" dirty="0" err="1"/>
            <a:t>Sinh</a:t>
          </a:r>
          <a:r>
            <a:rPr lang="en-US" sz="3600" b="0" i="0" kern="1200" dirty="0"/>
            <a:t> </a:t>
          </a:r>
          <a:r>
            <a:rPr lang="en-US" sz="3600" b="0" i="0" kern="1200" dirty="0" err="1"/>
            <a:t>sản</a:t>
          </a:r>
          <a:endParaRPr lang="en-US" sz="3600" kern="1200" dirty="0"/>
        </a:p>
      </dsp:txBody>
      <dsp:txXfrm rot="-5400000">
        <a:off x="5730038" y="2316978"/>
        <a:ext cx="1380458" cy="1586734"/>
      </dsp:txXfrm>
    </dsp:sp>
    <dsp:sp modelId="{41606BCA-95D5-4C4C-96B6-09B7B3CB3995}">
      <dsp:nvSpPr>
        <dsp:cNvPr id="0" name=""/>
        <dsp:cNvSpPr/>
      </dsp:nvSpPr>
      <dsp:spPr>
        <a:xfrm rot="5400000">
          <a:off x="4188851" y="4064229"/>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dirty="0" err="1">
              <a:ln/>
            </a:rPr>
            <a:t>Tập</a:t>
          </a:r>
          <a:r>
            <a:rPr lang="en-US" sz="2600" b="0" i="0" kern="1200" dirty="0">
              <a:ln/>
            </a:rPr>
            <a:t> </a:t>
          </a:r>
          <a:r>
            <a:rPr lang="en-US" sz="2600" b="0" i="0" kern="1200" dirty="0" err="1">
              <a:ln/>
            </a:rPr>
            <a:t>đoàn</a:t>
          </a:r>
          <a:r>
            <a:rPr lang="en-US" sz="2600" b="0" i="0" kern="1200" dirty="0">
              <a:ln/>
            </a:rPr>
            <a:t> </a:t>
          </a:r>
          <a:r>
            <a:rPr lang="en-US" sz="2600" b="0" i="0" kern="1200" dirty="0" err="1">
              <a:ln/>
            </a:rPr>
            <a:t>trùng</a:t>
          </a:r>
          <a:r>
            <a:rPr lang="en-US" sz="2600" b="0" i="0" kern="1200" dirty="0">
              <a:ln/>
            </a:rPr>
            <a:t> </a:t>
          </a:r>
          <a:r>
            <a:rPr lang="en-US" sz="2600" b="0" i="0" kern="1200" dirty="0" err="1">
              <a:ln/>
            </a:rPr>
            <a:t>roi</a:t>
          </a:r>
          <a:endParaRPr lang="en-US" sz="2600" kern="1200" dirty="0">
            <a:ln/>
          </a:endParaRPr>
        </a:p>
      </dsp:txBody>
      <dsp:txXfrm rot="-5400000">
        <a:off x="4651213" y="4273616"/>
        <a:ext cx="1380458" cy="1586734"/>
      </dsp:txXfrm>
    </dsp:sp>
    <dsp:sp modelId="{5F466C22-DA90-4773-B33C-5C91C0FF7691}">
      <dsp:nvSpPr>
        <dsp:cNvPr id="0" name=""/>
        <dsp:cNvSpPr/>
      </dsp:nvSpPr>
      <dsp:spPr>
        <a:xfrm>
          <a:off x="6405053" y="4375429"/>
          <a:ext cx="2572583" cy="1383109"/>
        </a:xfrm>
        <a:prstGeom prst="rect">
          <a:avLst/>
        </a:prstGeom>
        <a:noFill/>
        <a:ln>
          <a:noFill/>
        </a:ln>
        <a:effectLst/>
      </dsp:spPr>
      <dsp:style>
        <a:lnRef idx="0">
          <a:scrgbClr r="0" g="0" b="0"/>
        </a:lnRef>
        <a:fillRef idx="0">
          <a:scrgbClr r="0" g="0" b="0"/>
        </a:fillRef>
        <a:effectRef idx="0">
          <a:scrgbClr r="0" g="0" b="0"/>
        </a:effectRef>
        <a:fontRef idx="minor"/>
      </dsp:style>
    </dsp:sp>
    <dsp:sp modelId="{55416A57-2630-42A9-9E6C-903D79A88C04}">
      <dsp:nvSpPr>
        <dsp:cNvPr id="0" name=""/>
        <dsp:cNvSpPr/>
      </dsp:nvSpPr>
      <dsp:spPr>
        <a:xfrm rot="5400000">
          <a:off x="2022902" y="4064229"/>
          <a:ext cx="2305182" cy="2005508"/>
        </a:xfrm>
        <a:prstGeom prst="hexagon">
          <a:avLst>
            <a:gd name="adj" fmla="val 25000"/>
            <a:gd name="vf" fmla="val 115470"/>
          </a:avLst>
        </a:prstGeom>
        <a:solidFill>
          <a:srgbClr val="92D050"/>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r>
            <a:rPr lang="vi-VN" sz="3600" b="0" i="0" kern="1200">
              <a:ln/>
            </a:rPr>
            <a:t>Dinh dưỡng</a:t>
          </a:r>
          <a:endParaRPr lang="en-US" sz="3600" kern="1200" dirty="0">
            <a:ln/>
          </a:endParaRPr>
        </a:p>
      </dsp:txBody>
      <dsp:txXfrm rot="-5400000">
        <a:off x="2485264" y="4273616"/>
        <a:ext cx="1380458" cy="1586734"/>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373B7-2B1D-41F4-B2C1-EB6DDAA4B9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A08EDF-EBEA-4B0B-B38E-531EF10ACB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433889-FB49-4616-97FE-1D7780A58336}"/>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59DD249A-1888-4CEF-BCEB-320EBC0646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0BB7C1-F571-49D2-AB40-D3F986CF6980}"/>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2937543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E6A19-E850-410A-8548-46ED9F3215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CB5E6D3-CBB7-41FE-9F44-5AAA04419F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F8BE80-CDFF-4E07-9093-D097612D1076}"/>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C5699D4D-6AC6-40CF-9006-72751ABE5D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6552BA-7710-478B-9593-138C7C02864C}"/>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2531014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E2BB00-6316-46D9-AAA6-7B0AC7313A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499E06-81F4-4CAC-AB61-794F810768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F353E0-B64B-4F4A-8EA8-060CF1B9109A}"/>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94E87936-78FF-40E1-A6B5-90D5846571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F5166-938E-4233-8491-AD9EB8F9B854}"/>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375474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01BB-3093-49DB-96C2-7781DB0DC4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BF549-617B-4155-8064-F2A6C30BBBE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B3E5B2-460A-465F-88E4-B1AC5575234B}"/>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E0571093-EA2B-4B2D-944C-700A6676ED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4F717-576D-4CAD-843A-4888CC44A798}"/>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915838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B28B4-C759-4D90-8B46-52940FD031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DE8EFDE-50DE-4D52-9BB1-7372CB8BE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8D845E-2CFD-49BA-8589-2EE765980D59}"/>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CB6BD055-5610-4C29-A58B-CE6E4B245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7A6D6-A5EC-41C7-B811-24BE722638F7}"/>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2361544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2C4BE-177C-4BF9-817D-95CFBCDB44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18F9F0-6F34-4663-969C-C190B9D373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1007C2-AE9B-42BD-B027-28806733AA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4D3A45-703B-4C07-B7A1-3F017D454555}"/>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6" name="Footer Placeholder 5">
            <a:extLst>
              <a:ext uri="{FF2B5EF4-FFF2-40B4-BE49-F238E27FC236}">
                <a16:creationId xmlns:a16="http://schemas.microsoft.com/office/drawing/2014/main" id="{E93E30FF-6A63-40DE-AE52-7E11768C2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C84D6-FC0D-47EE-950E-A502C98B8CFE}"/>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466159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2E07-D485-4089-9ED8-4F743A7F40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C7862C-D310-47BD-ACC7-5BC4B46879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CF3AE3-C754-4E4C-9E8B-87468F48B4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891B38-FA8F-4C2B-B86F-190DCE62064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0A00B1-0B93-4930-ABA3-4066BDAC6A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026AC9-CE3E-4947-B343-919ACC22F208}"/>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8" name="Footer Placeholder 7">
            <a:extLst>
              <a:ext uri="{FF2B5EF4-FFF2-40B4-BE49-F238E27FC236}">
                <a16:creationId xmlns:a16="http://schemas.microsoft.com/office/drawing/2014/main" id="{955EDB17-080D-4CEE-8D52-45598F1AE5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C41C53-6A7B-493F-BA78-02B627E1962D}"/>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638539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933B-836E-438C-8C63-584A186781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A54D99-A4EA-4DC6-A5C6-E38E37FED593}"/>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4" name="Footer Placeholder 3">
            <a:extLst>
              <a:ext uri="{FF2B5EF4-FFF2-40B4-BE49-F238E27FC236}">
                <a16:creationId xmlns:a16="http://schemas.microsoft.com/office/drawing/2014/main" id="{9C95F695-3B86-4585-B53C-A6CD1426A5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D7D402-796F-4C90-A06C-F186F6F8E712}"/>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4075186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77E9CE-F057-41F0-8DC0-61078DFB7C46}"/>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3" name="Footer Placeholder 2">
            <a:extLst>
              <a:ext uri="{FF2B5EF4-FFF2-40B4-BE49-F238E27FC236}">
                <a16:creationId xmlns:a16="http://schemas.microsoft.com/office/drawing/2014/main" id="{9E2383B9-BC9C-4F67-BB4A-FD89EB0ED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29BE34-7483-4CDD-86DF-013D6DA91BB9}"/>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183682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71632-9277-4C02-8C77-488D2FAC8D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0ECD20-CA82-403E-BE70-00F4F0CA93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BBD5ED-F512-4397-AAD2-8912DFF9E1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8F2319-3052-492F-8FA1-87B3B41AA499}"/>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6" name="Footer Placeholder 5">
            <a:extLst>
              <a:ext uri="{FF2B5EF4-FFF2-40B4-BE49-F238E27FC236}">
                <a16:creationId xmlns:a16="http://schemas.microsoft.com/office/drawing/2014/main" id="{6A0F69FD-B368-412B-828A-4D82BC8850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532C31-95D5-46A4-A919-C2923CC14485}"/>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370405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81342-A0E7-48D0-8581-401CB66B1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2E59F5-49C6-4666-9C30-84E13519E0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73DA73F-8F46-4483-8186-6BA66655A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8986EB-6FA0-42FC-A2C1-B8A24D79067F}"/>
              </a:ext>
            </a:extLst>
          </p:cNvPr>
          <p:cNvSpPr>
            <a:spLocks noGrp="1"/>
          </p:cNvSpPr>
          <p:nvPr>
            <p:ph type="dt" sz="half" idx="10"/>
          </p:nvPr>
        </p:nvSpPr>
        <p:spPr/>
        <p:txBody>
          <a:bodyPr/>
          <a:lstStyle/>
          <a:p>
            <a:fld id="{90B2D33D-E214-4810-84B4-9B85619BA382}" type="datetimeFigureOut">
              <a:rPr lang="en-US" smtClean="0"/>
              <a:t>12/18/2021</a:t>
            </a:fld>
            <a:endParaRPr lang="en-US"/>
          </a:p>
        </p:txBody>
      </p:sp>
      <p:sp>
        <p:nvSpPr>
          <p:cNvPr id="6" name="Footer Placeholder 5">
            <a:extLst>
              <a:ext uri="{FF2B5EF4-FFF2-40B4-BE49-F238E27FC236}">
                <a16:creationId xmlns:a16="http://schemas.microsoft.com/office/drawing/2014/main" id="{C802EC64-4206-4EDA-907B-7C206C171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453CC1-1D33-41C1-843C-BF638EF6CE8C}"/>
              </a:ext>
            </a:extLst>
          </p:cNvPr>
          <p:cNvSpPr>
            <a:spLocks noGrp="1"/>
          </p:cNvSpPr>
          <p:nvPr>
            <p:ph type="sldNum" sz="quarter" idx="12"/>
          </p:nvPr>
        </p:nvSpPr>
        <p:spPr/>
        <p:txBody>
          <a:bodyPr/>
          <a:lstStyle/>
          <a:p>
            <a:fld id="{6BA2DB44-76E1-4B2F-A2F6-20DDED6C5244}" type="slidenum">
              <a:rPr lang="en-US" smtClean="0"/>
              <a:t>‹#›</a:t>
            </a:fld>
            <a:endParaRPr lang="en-US"/>
          </a:p>
        </p:txBody>
      </p:sp>
    </p:spTree>
    <p:extLst>
      <p:ext uri="{BB962C8B-B14F-4D97-AF65-F5344CB8AC3E}">
        <p14:creationId xmlns:p14="http://schemas.microsoft.com/office/powerpoint/2010/main" val="3587339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749B11-A010-495A-BB86-70A198D1A3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A65E95-C4E8-4F26-B5AC-95B63397ED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5698A9-7E41-453A-B9E3-0EE9389A52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2D33D-E214-4810-84B4-9B85619BA382}" type="datetimeFigureOut">
              <a:rPr lang="en-US" smtClean="0"/>
              <a:t>12/18/2021</a:t>
            </a:fld>
            <a:endParaRPr lang="en-US"/>
          </a:p>
        </p:txBody>
      </p:sp>
      <p:sp>
        <p:nvSpPr>
          <p:cNvPr id="5" name="Footer Placeholder 4">
            <a:extLst>
              <a:ext uri="{FF2B5EF4-FFF2-40B4-BE49-F238E27FC236}">
                <a16:creationId xmlns:a16="http://schemas.microsoft.com/office/drawing/2014/main" id="{E37A3DCD-9E10-4AA4-B358-2F3037DD8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0FD520-B14E-42A6-8FFA-D159235E0E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2DB44-76E1-4B2F-A2F6-20DDED6C5244}" type="slidenum">
              <a:rPr lang="en-US" smtClean="0"/>
              <a:t>‹#›</a:t>
            </a:fld>
            <a:endParaRPr lang="en-US"/>
          </a:p>
        </p:txBody>
      </p:sp>
    </p:spTree>
    <p:extLst>
      <p:ext uri="{BB962C8B-B14F-4D97-AF65-F5344CB8AC3E}">
        <p14:creationId xmlns:p14="http://schemas.microsoft.com/office/powerpoint/2010/main" val="565302282"/>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jp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gif"/><Relationship Id="rId1" Type="http://schemas.openxmlformats.org/officeDocument/2006/relationships/slideLayout" Target="../slideLayouts/slideLayout7.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6.jp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7.xml"/><Relationship Id="rId6" Type="http://schemas.openxmlformats.org/officeDocument/2006/relationships/image" Target="../media/image42.jpeg"/><Relationship Id="rId5" Type="http://schemas.microsoft.com/office/2007/relationships/hdphoto" Target="../media/hdphoto2.wdp"/><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0.jp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8.jp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5.jp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hyperlink" Target="https://vi.wikipedia.org/wiki/Roi" TargetMode="External"/><Relationship Id="rId13" Type="http://schemas.openxmlformats.org/officeDocument/2006/relationships/hyperlink" Target="https://vi.wikipedia.org/wiki/M%E1%BA%AFt" TargetMode="External"/><Relationship Id="rId3" Type="http://schemas.openxmlformats.org/officeDocument/2006/relationships/hyperlink" Target="https://vi.wikipedia.org/wiki/Tr%C3%B9ng_roi_xanh" TargetMode="External"/><Relationship Id="rId7" Type="http://schemas.openxmlformats.org/officeDocument/2006/relationships/hyperlink" Target="https://vi.wikipedia.org/wiki/%C4%90%E1%BB%99ng_v%E1%BA%ADt_%C4%91%C6%A1n_b%C3%A0o" TargetMode="External"/><Relationship Id="rId12" Type="http://schemas.openxmlformats.org/officeDocument/2006/relationships/hyperlink" Target="https://vi.wikipedia.org/wiki/Th%E1%BB%B1c_v%E1%BA%ADt" TargetMode="External"/><Relationship Id="rId17" Type="http://schemas.openxmlformats.org/officeDocument/2006/relationships/image" Target="../media/image15.jpg"/><Relationship Id="rId2" Type="http://schemas.openxmlformats.org/officeDocument/2006/relationships/image" Target="../media/image14.jpg"/><Relationship Id="rId16" Type="http://schemas.openxmlformats.org/officeDocument/2006/relationships/hyperlink" Target="https://vi.wikipedia.org/wiki/Ch%E1%BA%A5t_dinh_d%C6%B0%E1%BB%A1ng" TargetMode="External"/><Relationship Id="rId1" Type="http://schemas.openxmlformats.org/officeDocument/2006/relationships/slideLayout" Target="../slideLayouts/slideLayout1.xml"/><Relationship Id="rId6" Type="http://schemas.openxmlformats.org/officeDocument/2006/relationships/hyperlink" Target="https://vi.wikipedia.org/wiki/H%E1%BB%93" TargetMode="External"/><Relationship Id="rId11" Type="http://schemas.openxmlformats.org/officeDocument/2006/relationships/hyperlink" Target="https://vi.wikipedia.org/w/index.php?title=H%E1%BA%A1t_di%E1%BB%87p_l%E1%BB%A5c&amp;action=edit&amp;redlink=1" TargetMode="External"/><Relationship Id="rId5" Type="http://schemas.openxmlformats.org/officeDocument/2006/relationships/hyperlink" Target="https://vi.wikipedia.org/wiki/Ao" TargetMode="External"/><Relationship Id="rId15" Type="http://schemas.openxmlformats.org/officeDocument/2006/relationships/hyperlink" Target="https://vi.wikipedia.org/wiki/%C3%81nh_s%C3%A1ng" TargetMode="External"/><Relationship Id="rId10" Type="http://schemas.openxmlformats.org/officeDocument/2006/relationships/hyperlink" Target="https://vi.wikipedia.org/wiki/Ch%E1%BA%A5t_nguy%C3%AAn_sinh" TargetMode="External"/><Relationship Id="rId4" Type="http://schemas.openxmlformats.org/officeDocument/2006/relationships/hyperlink" Target="https://vi.wikipedia.org/wiki/N%C6%B0%E1%BB%9Bc" TargetMode="External"/><Relationship Id="rId9" Type="http://schemas.openxmlformats.org/officeDocument/2006/relationships/hyperlink" Target="https://vi.wikipedia.org/wiki/Nh%C3%A2n" TargetMode="External"/><Relationship Id="rId14" Type="http://schemas.openxmlformats.org/officeDocument/2006/relationships/hyperlink" Target="https://vi.wikipedia.org/w/index.php?title=Kh%C3%B4ng_b%C3%A0o_co_b%C3%B3p&amp;action=edit&amp;redlink=1"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pn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pn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vi.wikipedia.org/wiki/M%E1%BA%B7t_Tr%E1%BB%9Di" TargetMode="External"/><Relationship Id="rId13" Type="http://schemas.openxmlformats.org/officeDocument/2006/relationships/hyperlink" Target="https://vi.wikipedia.org/w/index.php?title=Qu%E1%BA%A3_l%C3%AA&amp;action=edit&amp;redlink=1" TargetMode="External"/><Relationship Id="rId18" Type="http://schemas.openxmlformats.org/officeDocument/2006/relationships/hyperlink" Target="https://vi.wikipedia.org/wiki/H%E1%BB%AFu_t%C3%ADnh" TargetMode="External"/><Relationship Id="rId26" Type="http://schemas.openxmlformats.org/officeDocument/2006/relationships/hyperlink" Target="https://vi.wikipedia.org/wiki/Giao_t%E1%BB%AD" TargetMode="External"/><Relationship Id="rId3" Type="http://schemas.openxmlformats.org/officeDocument/2006/relationships/hyperlink" Target="https://vi.wikipedia.org/wiki/Ao" TargetMode="External"/><Relationship Id="rId21" Type="http://schemas.openxmlformats.org/officeDocument/2006/relationships/hyperlink" Target="https://vi.wikipedia.org/wiki/M%E1%BA%B9" TargetMode="External"/><Relationship Id="rId7" Type="http://schemas.openxmlformats.org/officeDocument/2006/relationships/hyperlink" Target="https://vi.wikipedia.org/wiki/%C4%90%E1%BB%91i_x%E1%BB%A9ng" TargetMode="External"/><Relationship Id="rId12" Type="http://schemas.openxmlformats.org/officeDocument/2006/relationships/hyperlink" Target="https://vi.wikipedia.org/wiki/Volvox" TargetMode="External"/><Relationship Id="rId17" Type="http://schemas.openxmlformats.org/officeDocument/2006/relationships/hyperlink" Target="https://vi.wikipedia.org/wiki/Sinh_s%E1%BA%A3n_v%C3%B4_t%C3%ADnh" TargetMode="External"/><Relationship Id="rId25" Type="http://schemas.openxmlformats.org/officeDocument/2006/relationships/hyperlink" Target="https://vi.wikipedia.org/wiki/%C4%90%E1%BB%B1c" TargetMode="External"/><Relationship Id="rId2" Type="http://schemas.openxmlformats.org/officeDocument/2006/relationships/image" Target="../media/image14.jpg"/><Relationship Id="rId16" Type="http://schemas.openxmlformats.org/officeDocument/2006/relationships/hyperlink" Target="https://vi.wikipedia.org/wiki/T%E1%BA%ADp_%C4%91o%C3%A0n" TargetMode="External"/><Relationship Id="rId20" Type="http://schemas.openxmlformats.org/officeDocument/2006/relationships/hyperlink" Target="https://vi.wikipedia.org/w/index.php?title=Ph%C3%A2n_chia&amp;action=edit&amp;redlink=1" TargetMode="External"/><Relationship Id="rId29"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hyperlink" Target="https://vi.wikipedia.org/wiki/C%E1%BA%A7u_(%C4%91%E1%BB%8Bnh_h%C6%B0%E1%BB%9Bng)" TargetMode="External"/><Relationship Id="rId11" Type="http://schemas.openxmlformats.org/officeDocument/2006/relationships/hyperlink" Target="https://vi.wikipedia.org/w/index.php?title=T%E1%BA%ADp_%C4%91o%C3%A0n_V%C3%B4n-v%E1%BB%91c&amp;action=edit&amp;redlink=1" TargetMode="External"/><Relationship Id="rId24" Type="http://schemas.openxmlformats.org/officeDocument/2006/relationships/hyperlink" Target="https://vi.wikipedia.org/wiki/T%E1%BA%BF_b%C3%A0o" TargetMode="External"/><Relationship Id="rId5" Type="http://schemas.openxmlformats.org/officeDocument/2006/relationships/hyperlink" Target="https://vi.wikipedia.org/wiki/Gi%E1%BA%BFng" TargetMode="External"/><Relationship Id="rId15" Type="http://schemas.openxmlformats.org/officeDocument/2006/relationships/hyperlink" Target="https://vi.wikipedia.org/w/index.php?title=M%E1%BA%B7&amp;action=edit&amp;redlink=1" TargetMode="External"/><Relationship Id="rId23" Type="http://schemas.openxmlformats.org/officeDocument/2006/relationships/hyperlink" Target="https://vi.wikipedia.org/w/index.php?title=C%C3%A1i&amp;action=edit&amp;redlink=1" TargetMode="External"/><Relationship Id="rId28" Type="http://schemas.openxmlformats.org/officeDocument/2006/relationships/hyperlink" Target="https://vi.wikipedia.org/wiki/H%E1%BB%A3p_t%E1%BB%AD" TargetMode="External"/><Relationship Id="rId10" Type="http://schemas.openxmlformats.org/officeDocument/2006/relationships/hyperlink" Target="https://vi.wikipedia.org/wiki/T%E1%BA%ADp_%C4%91o%C3%A0n_tr%C3%B9ng_roi" TargetMode="External"/><Relationship Id="rId19" Type="http://schemas.openxmlformats.org/officeDocument/2006/relationships/hyperlink" Target="https://vi.wikipedia.org/wiki/C%C3%A1_th%E1%BB%83" TargetMode="External"/><Relationship Id="rId4" Type="http://schemas.openxmlformats.org/officeDocument/2006/relationships/hyperlink" Target="https://vi.wikipedia.org/wiki/H%E1%BB%93" TargetMode="External"/><Relationship Id="rId9" Type="http://schemas.openxmlformats.org/officeDocument/2006/relationships/hyperlink" Target="https://vi.wikipedia.org/wiki/B%C6%A1i" TargetMode="External"/><Relationship Id="rId14" Type="http://schemas.openxmlformats.org/officeDocument/2006/relationships/hyperlink" Target="https://vi.wikipedia.org/wiki/Roi" TargetMode="External"/><Relationship Id="rId22" Type="http://schemas.openxmlformats.org/officeDocument/2006/relationships/hyperlink" Target="https://vi.wikipedia.org/wiki/Ch%E1%BA%BFt" TargetMode="External"/><Relationship Id="rId27" Type="http://schemas.openxmlformats.org/officeDocument/2006/relationships/hyperlink" Target="https://vi.wikipedia.org/wiki/N%C6%B0%E1%BB%9Bc"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vi.wikipedia.org/wiki/%C3%81nh_s%C3%A1ng" TargetMode="External"/><Relationship Id="rId7"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Layout" Target="../slideLayouts/slideLayout7.xml"/><Relationship Id="rId6" Type="http://schemas.openxmlformats.org/officeDocument/2006/relationships/hyperlink" Target="https://vi.wikipedia.org/wiki/Th%E1%BA%A9m_th%E1%BA%A5u" TargetMode="External"/><Relationship Id="rId5" Type="http://schemas.openxmlformats.org/officeDocument/2006/relationships/hyperlink" Target="https://vi.wikipedia.org/wiki/T%E1%BA%BF_b%C3%A0o" TargetMode="External"/><Relationship Id="rId4" Type="http://schemas.openxmlformats.org/officeDocument/2006/relationships/hyperlink" Target="https://vi.wikipedia.org/wiki/Ch%E1%BA%A5t_kh%C3%A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g"/><Relationship Id="rId1" Type="http://schemas.openxmlformats.org/officeDocument/2006/relationships/slideLayout" Target="../slideLayouts/slideLayout7.xml"/><Relationship Id="rId5" Type="http://schemas.openxmlformats.org/officeDocument/2006/relationships/image" Target="../media/image20.gif"/><Relationship Id="rId4" Type="http://schemas.openxmlformats.org/officeDocument/2006/relationships/image" Target="../media/image19.jpg"/></Relationships>
</file>

<file path=ppt/slides/_rels/slide9.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hyperlink" Target="https://vi.wikipedia.org/wiki/Sinh_v%E1%BA%ADt_nguy%C3%AAn_sinh" TargetMode="External"/><Relationship Id="rId7" Type="http://schemas.openxmlformats.org/officeDocument/2006/relationships/hyperlink" Target="https://vi.wikipedia.org/wiki/T%E1%BA%BF_b%C3%A0o_ch%E1%BA%A5t" TargetMode="External"/><Relationship Id="rId2"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hyperlink" Target="https://vi.wikipedia.org/w/index.php?title=Ch%C3%A2n_gi%E1%BA%A3&amp;action=edit&amp;redlink=1" TargetMode="External"/><Relationship Id="rId5" Type="http://schemas.openxmlformats.org/officeDocument/2006/relationships/hyperlink" Target="https://vi.wikipedia.org/wiki/Sinh_v%E1%BA%ADt_ph%C3%B9_du" TargetMode="External"/><Relationship Id="rId4" Type="http://schemas.openxmlformats.org/officeDocument/2006/relationships/hyperlink" Target="https://vi.wikipedia.org/wiki/Ami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1151732-F10A-4CED-B704-B59307430C83}"/>
              </a:ext>
            </a:extLst>
          </p:cNvPr>
          <p:cNvSpPr txBox="1"/>
          <p:nvPr/>
        </p:nvSpPr>
        <p:spPr>
          <a:xfrm>
            <a:off x="1399761" y="615960"/>
            <a:ext cx="9392478" cy="646331"/>
          </a:xfrm>
          <a:prstGeom prst="rect">
            <a:avLst/>
          </a:prstGeom>
          <a:noFill/>
          <a:effectLst>
            <a:reflection blurRad="6350" stA="50000" endA="300" endPos="90000" dir="5400000" sy="-100000" algn="bl" rotWithShape="0"/>
          </a:effectLst>
        </p:spPr>
        <p:txBody>
          <a:bodyPr wrap="square" rtlCol="0">
            <a:prstTxWarp prst="textArchUp">
              <a:avLst/>
            </a:prstTxWarp>
            <a:spAutoFit/>
          </a:bodyPr>
          <a:lstStyle/>
          <a:p>
            <a:r>
              <a:rPr lang="en-US" sz="3600" dirty="0">
                <a:solidFill>
                  <a:srgbClr val="FF0000"/>
                </a:solidFill>
              </a:rPr>
              <a:t>NHÓM 1: NGÀNH ĐỘNG VẬT NGUYÊN SINH</a:t>
            </a:r>
          </a:p>
        </p:txBody>
      </p:sp>
      <p:grpSp>
        <p:nvGrpSpPr>
          <p:cNvPr id="5" name="Group 4">
            <a:extLst>
              <a:ext uri="{FF2B5EF4-FFF2-40B4-BE49-F238E27FC236}">
                <a16:creationId xmlns:a16="http://schemas.microsoft.com/office/drawing/2014/main" id="{B8BA0D1C-1DD8-4DC7-AD3C-CE067D1C061E}"/>
              </a:ext>
            </a:extLst>
          </p:cNvPr>
          <p:cNvGrpSpPr/>
          <p:nvPr/>
        </p:nvGrpSpPr>
        <p:grpSpPr>
          <a:xfrm>
            <a:off x="271741" y="2314919"/>
            <a:ext cx="1632104" cy="1830478"/>
            <a:chOff x="198369" y="2314919"/>
            <a:chExt cx="1769579" cy="2228161"/>
          </a:xfrm>
        </p:grpSpPr>
        <p:pic>
          <p:nvPicPr>
            <p:cNvPr id="3" name="Picture 2">
              <a:extLst>
                <a:ext uri="{FF2B5EF4-FFF2-40B4-BE49-F238E27FC236}">
                  <a16:creationId xmlns:a16="http://schemas.microsoft.com/office/drawing/2014/main" id="{DBEB7459-D109-4729-B25B-39DDA8D82C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69" y="2314919"/>
              <a:ext cx="1769579" cy="2228161"/>
            </a:xfrm>
            <a:prstGeom prst="rect">
              <a:avLst/>
            </a:prstGeom>
          </p:spPr>
        </p:pic>
        <p:sp>
          <p:nvSpPr>
            <p:cNvPr id="4" name="TextBox 3">
              <a:extLst>
                <a:ext uri="{FF2B5EF4-FFF2-40B4-BE49-F238E27FC236}">
                  <a16:creationId xmlns:a16="http://schemas.microsoft.com/office/drawing/2014/main" id="{0A68DB0E-340D-4BAA-B95E-FD2B667BD4CD}"/>
                </a:ext>
              </a:extLst>
            </p:cNvPr>
            <p:cNvSpPr txBox="1"/>
            <p:nvPr/>
          </p:nvSpPr>
          <p:spPr>
            <a:xfrm>
              <a:off x="616226" y="2425147"/>
              <a:ext cx="1123122" cy="369332"/>
            </a:xfrm>
            <a:prstGeom prst="rect">
              <a:avLst/>
            </a:prstGeom>
            <a:noFill/>
          </p:spPr>
          <p:txBody>
            <a:bodyPr wrap="square" rtlCol="0">
              <a:spAutoFit/>
            </a:bodyPr>
            <a:lstStyle/>
            <a:p>
              <a:r>
                <a:rPr lang="en-US" dirty="0" err="1">
                  <a:solidFill>
                    <a:srgbClr val="5ECC1A"/>
                  </a:solidFill>
                  <a:latin typeface="Times New Roman" panose="02020603050405020304" pitchFamily="18" charset="0"/>
                  <a:cs typeface="Times New Roman" panose="02020603050405020304" pitchFamily="18" charset="0"/>
                </a:rPr>
                <a:t>Khả</a:t>
              </a:r>
              <a:r>
                <a:rPr lang="en-US" dirty="0">
                  <a:solidFill>
                    <a:srgbClr val="5ECC1A"/>
                  </a:solidFill>
                  <a:latin typeface="Times New Roman" panose="02020603050405020304" pitchFamily="18" charset="0"/>
                  <a:cs typeface="Times New Roman" panose="02020603050405020304" pitchFamily="18" charset="0"/>
                </a:rPr>
                <a:t> </a:t>
              </a:r>
              <a:r>
                <a:rPr lang="en-US" dirty="0" err="1">
                  <a:solidFill>
                    <a:srgbClr val="5ECC1A"/>
                  </a:solidFill>
                  <a:latin typeface="Times New Roman" panose="02020603050405020304" pitchFamily="18" charset="0"/>
                  <a:cs typeface="Times New Roman" panose="02020603050405020304" pitchFamily="18" charset="0"/>
                </a:rPr>
                <a:t>Việt</a:t>
              </a:r>
              <a:endParaRPr lang="en-US" dirty="0">
                <a:solidFill>
                  <a:srgbClr val="5ECC1A"/>
                </a:solidFill>
                <a:latin typeface="Times New Roman" panose="02020603050405020304" pitchFamily="18" charset="0"/>
                <a:cs typeface="Times New Roman" panose="02020603050405020304" pitchFamily="18" charset="0"/>
              </a:endParaRPr>
            </a:p>
          </p:txBody>
        </p:sp>
      </p:grpSp>
      <p:grpSp>
        <p:nvGrpSpPr>
          <p:cNvPr id="20" name="Group 19">
            <a:extLst>
              <a:ext uri="{FF2B5EF4-FFF2-40B4-BE49-F238E27FC236}">
                <a16:creationId xmlns:a16="http://schemas.microsoft.com/office/drawing/2014/main" id="{CB0A00B2-1994-4371-A084-9B5CF53FF369}"/>
              </a:ext>
            </a:extLst>
          </p:cNvPr>
          <p:cNvGrpSpPr/>
          <p:nvPr/>
        </p:nvGrpSpPr>
        <p:grpSpPr>
          <a:xfrm>
            <a:off x="5787067" y="2199793"/>
            <a:ext cx="1632104" cy="2089191"/>
            <a:chOff x="4642815" y="2425730"/>
            <a:chExt cx="1712520" cy="2276376"/>
          </a:xfrm>
        </p:grpSpPr>
        <p:pic>
          <p:nvPicPr>
            <p:cNvPr id="18" name="Picture 17">
              <a:extLst>
                <a:ext uri="{FF2B5EF4-FFF2-40B4-BE49-F238E27FC236}">
                  <a16:creationId xmlns:a16="http://schemas.microsoft.com/office/drawing/2014/main" id="{731C427D-DE14-4371-9BB9-BB80429573EA}"/>
                </a:ext>
              </a:extLst>
            </p:cNvPr>
            <p:cNvPicPr>
              <a:picLocks noChangeAspect="1"/>
            </p:cNvPicPr>
            <p:nvPr/>
          </p:nvPicPr>
          <p:blipFill>
            <a:blip r:embed="rId3"/>
            <a:stretch>
              <a:fillRect/>
            </a:stretch>
          </p:blipFill>
          <p:spPr>
            <a:xfrm>
              <a:off x="4642815" y="2672453"/>
              <a:ext cx="1712520" cy="2029653"/>
            </a:xfrm>
            <a:prstGeom prst="rect">
              <a:avLst/>
            </a:prstGeom>
          </p:spPr>
        </p:pic>
        <p:sp>
          <p:nvSpPr>
            <p:cNvPr id="19" name="Rectangle 18">
              <a:extLst>
                <a:ext uri="{FF2B5EF4-FFF2-40B4-BE49-F238E27FC236}">
                  <a16:creationId xmlns:a16="http://schemas.microsoft.com/office/drawing/2014/main" id="{DA13B5D9-02E1-4581-A0E6-15DB98CA8866}"/>
                </a:ext>
              </a:extLst>
            </p:cNvPr>
            <p:cNvSpPr/>
            <p:nvPr/>
          </p:nvSpPr>
          <p:spPr>
            <a:xfrm>
              <a:off x="4964873" y="2425730"/>
              <a:ext cx="1068404" cy="3681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0000"/>
                  </a:solidFill>
                </a:rPr>
                <a:t>Mỹ</a:t>
              </a:r>
              <a:r>
                <a:rPr lang="en-US" dirty="0">
                  <a:solidFill>
                    <a:srgbClr val="FF0000"/>
                  </a:solidFill>
                </a:rPr>
                <a:t> </a:t>
              </a:r>
              <a:r>
                <a:rPr lang="en-US" dirty="0" err="1">
                  <a:solidFill>
                    <a:srgbClr val="FF0000"/>
                  </a:solidFill>
                </a:rPr>
                <a:t>Ngọc</a:t>
              </a:r>
              <a:endParaRPr lang="en-US" dirty="0">
                <a:solidFill>
                  <a:srgbClr val="FF0000"/>
                </a:solidFill>
              </a:endParaRPr>
            </a:p>
          </p:txBody>
        </p:sp>
      </p:grpSp>
      <p:grpSp>
        <p:nvGrpSpPr>
          <p:cNvPr id="10" name="Group 9">
            <a:extLst>
              <a:ext uri="{FF2B5EF4-FFF2-40B4-BE49-F238E27FC236}">
                <a16:creationId xmlns:a16="http://schemas.microsoft.com/office/drawing/2014/main" id="{E1150480-00C2-4E27-BFAE-B42F297F3365}"/>
              </a:ext>
            </a:extLst>
          </p:cNvPr>
          <p:cNvGrpSpPr/>
          <p:nvPr/>
        </p:nvGrpSpPr>
        <p:grpSpPr>
          <a:xfrm>
            <a:off x="2224268" y="2314919"/>
            <a:ext cx="3038813" cy="1912008"/>
            <a:chOff x="1895501" y="2376976"/>
            <a:chExt cx="3038813" cy="1912008"/>
          </a:xfrm>
        </p:grpSpPr>
        <p:sp>
          <p:nvSpPr>
            <p:cNvPr id="14" name="TextBox 13">
              <a:extLst>
                <a:ext uri="{FF2B5EF4-FFF2-40B4-BE49-F238E27FC236}">
                  <a16:creationId xmlns:a16="http://schemas.microsoft.com/office/drawing/2014/main" id="{0319FE3D-85C4-4390-84A2-6BD44B7E9FB3}"/>
                </a:ext>
              </a:extLst>
            </p:cNvPr>
            <p:cNvSpPr txBox="1"/>
            <p:nvPr/>
          </p:nvSpPr>
          <p:spPr>
            <a:xfrm>
              <a:off x="2800570" y="2376976"/>
              <a:ext cx="1434164" cy="369332"/>
            </a:xfrm>
            <a:prstGeom prst="rect">
              <a:avLst/>
            </a:prstGeom>
            <a:noFill/>
          </p:spPr>
          <p:txBody>
            <a:bodyPr wrap="square" rtlCol="0">
              <a:spAutoFit/>
            </a:bodyPr>
            <a:lstStyle/>
            <a:p>
              <a:r>
                <a:rPr lang="en-US" dirty="0"/>
                <a:t>Quang Minh</a:t>
              </a:r>
            </a:p>
          </p:txBody>
        </p:sp>
        <p:pic>
          <p:nvPicPr>
            <p:cNvPr id="21" name="Picture 20">
              <a:extLst>
                <a:ext uri="{FF2B5EF4-FFF2-40B4-BE49-F238E27FC236}">
                  <a16:creationId xmlns:a16="http://schemas.microsoft.com/office/drawing/2014/main" id="{F76B2834-A517-42E6-BF70-6F2F2FA1115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10000" r="90000">
                          <a14:foregroundMark x1="32900" y1="36131" x2="40500" y2="11661"/>
                          <a14:foregroundMark x1="46500" y1="9717" x2="57350" y2="17933"/>
                          <a14:foregroundMark x1="57600" y1="23675" x2="58700" y2="27473"/>
                        </a14:backgroundRemoval>
                      </a14:imgEffect>
                    </a14:imgLayer>
                  </a14:imgProps>
                </a:ext>
              </a:extLst>
            </a:blip>
            <a:stretch>
              <a:fillRect/>
            </a:stretch>
          </p:blipFill>
          <p:spPr>
            <a:xfrm>
              <a:off x="1895501" y="2569016"/>
              <a:ext cx="3038813" cy="1719968"/>
            </a:xfrm>
            <a:prstGeom prst="rect">
              <a:avLst/>
            </a:prstGeom>
          </p:spPr>
        </p:pic>
      </p:grpSp>
      <p:grpSp>
        <p:nvGrpSpPr>
          <p:cNvPr id="24" name="Group 23">
            <a:extLst>
              <a:ext uri="{FF2B5EF4-FFF2-40B4-BE49-F238E27FC236}">
                <a16:creationId xmlns:a16="http://schemas.microsoft.com/office/drawing/2014/main" id="{94C4BE4E-C25C-495A-AE5F-F69ADA45F455}"/>
              </a:ext>
            </a:extLst>
          </p:cNvPr>
          <p:cNvGrpSpPr/>
          <p:nvPr/>
        </p:nvGrpSpPr>
        <p:grpSpPr>
          <a:xfrm>
            <a:off x="8192819" y="2314919"/>
            <a:ext cx="1482282" cy="1911433"/>
            <a:chOff x="6684260" y="2377265"/>
            <a:chExt cx="1712520" cy="2280656"/>
          </a:xfrm>
        </p:grpSpPr>
        <p:pic>
          <p:nvPicPr>
            <p:cNvPr id="22" name="Picture 21">
              <a:extLst>
                <a:ext uri="{FF2B5EF4-FFF2-40B4-BE49-F238E27FC236}">
                  <a16:creationId xmlns:a16="http://schemas.microsoft.com/office/drawing/2014/main" id="{CF0B42C5-565D-4678-A8DE-AAE5EFDF7EBC}"/>
                </a:ext>
              </a:extLst>
            </p:cNvPr>
            <p:cNvPicPr>
              <a:picLocks noChangeAspect="1"/>
            </p:cNvPicPr>
            <p:nvPr/>
          </p:nvPicPr>
          <p:blipFill>
            <a:blip r:embed="rId6"/>
            <a:stretch>
              <a:fillRect/>
            </a:stretch>
          </p:blipFill>
          <p:spPr>
            <a:xfrm>
              <a:off x="6684260" y="2467698"/>
              <a:ext cx="1712520" cy="2190223"/>
            </a:xfrm>
            <a:prstGeom prst="rect">
              <a:avLst/>
            </a:prstGeom>
          </p:spPr>
        </p:pic>
        <p:sp>
          <p:nvSpPr>
            <p:cNvPr id="23" name="TextBox 22">
              <a:extLst>
                <a:ext uri="{FF2B5EF4-FFF2-40B4-BE49-F238E27FC236}">
                  <a16:creationId xmlns:a16="http://schemas.microsoft.com/office/drawing/2014/main" id="{D0A5A961-CF9E-401A-AF95-4D23572212A2}"/>
                </a:ext>
              </a:extLst>
            </p:cNvPr>
            <p:cNvSpPr txBox="1"/>
            <p:nvPr/>
          </p:nvSpPr>
          <p:spPr>
            <a:xfrm>
              <a:off x="6933589" y="2377265"/>
              <a:ext cx="1410953" cy="369332"/>
            </a:xfrm>
            <a:prstGeom prst="rect">
              <a:avLst/>
            </a:prstGeom>
            <a:noFill/>
          </p:spPr>
          <p:txBody>
            <a:bodyPr wrap="square" rtlCol="0">
              <a:spAutoFit/>
            </a:bodyPr>
            <a:lstStyle/>
            <a:p>
              <a:r>
                <a:rPr lang="en-US" dirty="0" err="1">
                  <a:solidFill>
                    <a:srgbClr val="00B0F0"/>
                  </a:solidFill>
                  <a:latin typeface="Times New Roman" panose="02020603050405020304" pitchFamily="18" charset="0"/>
                  <a:cs typeface="Times New Roman" panose="02020603050405020304" pitchFamily="18" charset="0"/>
                </a:rPr>
                <a:t>Kiều</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Châu</a:t>
              </a:r>
              <a:endParaRPr lang="en-US" dirty="0">
                <a:solidFill>
                  <a:srgbClr val="00B0F0"/>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724F247D-6E5D-41F9-B914-37ECABD567B7}"/>
              </a:ext>
            </a:extLst>
          </p:cNvPr>
          <p:cNvGrpSpPr/>
          <p:nvPr/>
        </p:nvGrpSpPr>
        <p:grpSpPr>
          <a:xfrm>
            <a:off x="10354858" y="2261886"/>
            <a:ext cx="1435311" cy="1883511"/>
            <a:chOff x="10273670" y="2376976"/>
            <a:chExt cx="1674972" cy="2238394"/>
          </a:xfrm>
        </p:grpSpPr>
        <p:pic>
          <p:nvPicPr>
            <p:cNvPr id="6" name="Picture 5">
              <a:extLst>
                <a:ext uri="{FF2B5EF4-FFF2-40B4-BE49-F238E27FC236}">
                  <a16:creationId xmlns:a16="http://schemas.microsoft.com/office/drawing/2014/main" id="{E5E15285-908B-4835-B094-D21FA8D2ADDD}"/>
                </a:ext>
              </a:extLst>
            </p:cNvPr>
            <p:cNvPicPr>
              <a:picLocks noChangeAspect="1"/>
            </p:cNvPicPr>
            <p:nvPr/>
          </p:nvPicPr>
          <p:blipFill>
            <a:blip r:embed="rId7"/>
            <a:stretch>
              <a:fillRect/>
            </a:stretch>
          </p:blipFill>
          <p:spPr>
            <a:xfrm>
              <a:off x="10273670" y="2634239"/>
              <a:ext cx="1565404" cy="1981131"/>
            </a:xfrm>
            <a:prstGeom prst="rect">
              <a:avLst/>
            </a:prstGeom>
          </p:spPr>
        </p:pic>
        <p:sp>
          <p:nvSpPr>
            <p:cNvPr id="7" name="TextBox 6">
              <a:extLst>
                <a:ext uri="{FF2B5EF4-FFF2-40B4-BE49-F238E27FC236}">
                  <a16:creationId xmlns:a16="http://schemas.microsoft.com/office/drawing/2014/main" id="{B54397DF-F176-43DB-A74E-CF285B24825A}"/>
                </a:ext>
              </a:extLst>
            </p:cNvPr>
            <p:cNvSpPr txBox="1"/>
            <p:nvPr/>
          </p:nvSpPr>
          <p:spPr>
            <a:xfrm>
              <a:off x="10383238" y="2376976"/>
              <a:ext cx="1565404" cy="438920"/>
            </a:xfrm>
            <a:prstGeom prst="rect">
              <a:avLst/>
            </a:prstGeom>
            <a:solidFill>
              <a:srgbClr val="FFD1FF"/>
            </a:solidFill>
            <a:ln w="28575">
              <a:noFill/>
            </a:ln>
          </p:spPr>
          <p:txBody>
            <a:bodyPr wrap="square" rtlCol="0">
              <a:spAutoFit/>
            </a:bodyPr>
            <a:lstStyle/>
            <a:p>
              <a:r>
                <a:rPr lang="en-US" dirty="0" err="1">
                  <a:solidFill>
                    <a:srgbClr val="FFFF00"/>
                  </a:solidFill>
                </a:rPr>
                <a:t>Thái</a:t>
              </a:r>
              <a:r>
                <a:rPr lang="en-US" dirty="0">
                  <a:solidFill>
                    <a:srgbClr val="FFFF00"/>
                  </a:solidFill>
                </a:rPr>
                <a:t> </a:t>
              </a:r>
              <a:r>
                <a:rPr lang="en-US" dirty="0" err="1">
                  <a:solidFill>
                    <a:srgbClr val="FFFF00"/>
                  </a:solidFill>
                </a:rPr>
                <a:t>Thảo</a:t>
              </a:r>
              <a:endParaRPr lang="en-US" dirty="0">
                <a:solidFill>
                  <a:srgbClr val="FFFF00"/>
                </a:solidFill>
              </a:endParaRPr>
            </a:p>
          </p:txBody>
        </p:sp>
      </p:grpSp>
      <p:grpSp>
        <p:nvGrpSpPr>
          <p:cNvPr id="16" name="Group 15">
            <a:extLst>
              <a:ext uri="{FF2B5EF4-FFF2-40B4-BE49-F238E27FC236}">
                <a16:creationId xmlns:a16="http://schemas.microsoft.com/office/drawing/2014/main" id="{9D83E767-A851-4D08-BEE9-0B9A51AD2AEA}"/>
              </a:ext>
            </a:extLst>
          </p:cNvPr>
          <p:cNvGrpSpPr/>
          <p:nvPr/>
        </p:nvGrpSpPr>
        <p:grpSpPr>
          <a:xfrm>
            <a:off x="3017575" y="4288984"/>
            <a:ext cx="1655327" cy="2482803"/>
            <a:chOff x="3054975" y="4375197"/>
            <a:chExt cx="1655327" cy="2482803"/>
          </a:xfrm>
        </p:grpSpPr>
        <p:pic>
          <p:nvPicPr>
            <p:cNvPr id="13" name="Picture 12">
              <a:extLst>
                <a:ext uri="{FF2B5EF4-FFF2-40B4-BE49-F238E27FC236}">
                  <a16:creationId xmlns:a16="http://schemas.microsoft.com/office/drawing/2014/main" id="{F0AFBCF6-FCF1-488C-AF32-CA33C358394A}"/>
                </a:ext>
              </a:extLst>
            </p:cNvPr>
            <p:cNvPicPr>
              <a:picLocks noChangeAspect="1"/>
            </p:cNvPicPr>
            <p:nvPr/>
          </p:nvPicPr>
          <p:blipFill rotWithShape="1">
            <a:blip r:embed="rId8"/>
            <a:srcRect t="23627"/>
            <a:stretch/>
          </p:blipFill>
          <p:spPr>
            <a:xfrm>
              <a:off x="3054975" y="4610501"/>
              <a:ext cx="1655327" cy="2247499"/>
            </a:xfrm>
            <a:prstGeom prst="rect">
              <a:avLst/>
            </a:prstGeom>
          </p:spPr>
        </p:pic>
        <p:sp>
          <p:nvSpPr>
            <p:cNvPr id="15" name="TextBox 14">
              <a:extLst>
                <a:ext uri="{FF2B5EF4-FFF2-40B4-BE49-F238E27FC236}">
                  <a16:creationId xmlns:a16="http://schemas.microsoft.com/office/drawing/2014/main" id="{F9157582-8BEB-4B12-8844-13335C349D6F}"/>
                </a:ext>
              </a:extLst>
            </p:cNvPr>
            <p:cNvSpPr txBox="1"/>
            <p:nvPr/>
          </p:nvSpPr>
          <p:spPr>
            <a:xfrm>
              <a:off x="3275969" y="4375197"/>
              <a:ext cx="1213337" cy="369332"/>
            </a:xfrm>
            <a:prstGeom prst="rect">
              <a:avLst/>
            </a:prstGeom>
            <a:solidFill>
              <a:srgbClr val="EAFFC1"/>
            </a:solidFill>
          </p:spPr>
          <p:txBody>
            <a:bodyPr wrap="square" rtlCol="0">
              <a:spAutoFit/>
            </a:bodyPr>
            <a:lstStyle/>
            <a:p>
              <a:r>
                <a:rPr lang="en-US" dirty="0" err="1">
                  <a:solidFill>
                    <a:srgbClr val="FF33CC"/>
                  </a:solidFill>
                  <a:latin typeface="Times New Roman" panose="02020603050405020304" pitchFamily="18" charset="0"/>
                  <a:cs typeface="Times New Roman" panose="02020603050405020304" pitchFamily="18" charset="0"/>
                </a:rPr>
                <a:t>Thùy</a:t>
              </a:r>
              <a:r>
                <a:rPr lang="en-US" dirty="0">
                  <a:solidFill>
                    <a:srgbClr val="FF33CC"/>
                  </a:solidFill>
                  <a:latin typeface="Times New Roman" panose="02020603050405020304" pitchFamily="18" charset="0"/>
                  <a:cs typeface="Times New Roman" panose="02020603050405020304" pitchFamily="18" charset="0"/>
                </a:rPr>
                <a:t> Linh</a:t>
              </a:r>
            </a:p>
          </p:txBody>
        </p:sp>
      </p:grpSp>
      <p:grpSp>
        <p:nvGrpSpPr>
          <p:cNvPr id="11" name="Group 10">
            <a:extLst>
              <a:ext uri="{FF2B5EF4-FFF2-40B4-BE49-F238E27FC236}">
                <a16:creationId xmlns:a16="http://schemas.microsoft.com/office/drawing/2014/main" id="{7DEA1C89-BF2D-48F4-B48E-C57894FC252B}"/>
              </a:ext>
            </a:extLst>
          </p:cNvPr>
          <p:cNvGrpSpPr/>
          <p:nvPr/>
        </p:nvGrpSpPr>
        <p:grpSpPr>
          <a:xfrm>
            <a:off x="640692" y="4425835"/>
            <a:ext cx="1394688" cy="2432165"/>
            <a:chOff x="640692" y="4425835"/>
            <a:chExt cx="1394688" cy="2432165"/>
          </a:xfrm>
        </p:grpSpPr>
        <p:pic>
          <p:nvPicPr>
            <p:cNvPr id="17" name="Picture 16">
              <a:extLst>
                <a:ext uri="{FF2B5EF4-FFF2-40B4-BE49-F238E27FC236}">
                  <a16:creationId xmlns:a16="http://schemas.microsoft.com/office/drawing/2014/main" id="{7E8FE87A-054A-4B9A-89C8-EFE70CD91CA7}"/>
                </a:ext>
              </a:extLst>
            </p:cNvPr>
            <p:cNvPicPr>
              <a:picLocks noChangeAspect="1"/>
            </p:cNvPicPr>
            <p:nvPr/>
          </p:nvPicPr>
          <p:blipFill>
            <a:blip r:embed="rId9"/>
            <a:stretch>
              <a:fillRect/>
            </a:stretch>
          </p:blipFill>
          <p:spPr>
            <a:xfrm>
              <a:off x="640692" y="4474696"/>
              <a:ext cx="1340608" cy="2383304"/>
            </a:xfrm>
            <a:prstGeom prst="rect">
              <a:avLst/>
            </a:prstGeom>
          </p:spPr>
        </p:pic>
        <p:sp>
          <p:nvSpPr>
            <p:cNvPr id="26" name="TextBox 25">
              <a:extLst>
                <a:ext uri="{FF2B5EF4-FFF2-40B4-BE49-F238E27FC236}">
                  <a16:creationId xmlns:a16="http://schemas.microsoft.com/office/drawing/2014/main" id="{0FF10F8F-C8E9-4D70-A1ED-7EA2EBA4323B}"/>
                </a:ext>
              </a:extLst>
            </p:cNvPr>
            <p:cNvSpPr txBox="1"/>
            <p:nvPr/>
          </p:nvSpPr>
          <p:spPr>
            <a:xfrm>
              <a:off x="764141" y="4425835"/>
              <a:ext cx="1271239" cy="369332"/>
            </a:xfrm>
            <a:prstGeom prst="rect">
              <a:avLst/>
            </a:prstGeom>
            <a:noFill/>
          </p:spPr>
          <p:txBody>
            <a:bodyPr wrap="square" rtlCol="0">
              <a:spAutoFit/>
            </a:bodyPr>
            <a:lstStyle/>
            <a:p>
              <a:r>
                <a:rPr lang="en-US" dirty="0">
                  <a:solidFill>
                    <a:schemeClr val="accent6">
                      <a:lumMod val="75000"/>
                    </a:schemeClr>
                  </a:solidFill>
                  <a:latin typeface="Times New Roman" panose="02020603050405020304" pitchFamily="18" charset="0"/>
                  <a:cs typeface="Times New Roman" panose="02020603050405020304" pitchFamily="18" charset="0"/>
                </a:rPr>
                <a:t>Kim </a:t>
              </a:r>
              <a:r>
                <a:rPr lang="en-US" dirty="0" err="1">
                  <a:solidFill>
                    <a:schemeClr val="accent6">
                      <a:lumMod val="75000"/>
                    </a:schemeClr>
                  </a:solidFill>
                  <a:latin typeface="Times New Roman" panose="02020603050405020304" pitchFamily="18" charset="0"/>
                  <a:cs typeface="Times New Roman" panose="02020603050405020304" pitchFamily="18" charset="0"/>
                </a:rPr>
                <a:t>Ngân</a:t>
              </a:r>
              <a:endParaRPr lang="en-US" dirty="0">
                <a:solidFill>
                  <a:schemeClr val="accent6">
                    <a:lumMod val="75000"/>
                  </a:schemeClr>
                </a:solidFill>
                <a:latin typeface="Times New Roman" panose="02020603050405020304" pitchFamily="18" charset="0"/>
                <a:cs typeface="Times New Roman" panose="02020603050405020304" pitchFamily="18" charset="0"/>
              </a:endParaRPr>
            </a:p>
          </p:txBody>
        </p:sp>
      </p:grpSp>
      <p:grpSp>
        <p:nvGrpSpPr>
          <p:cNvPr id="34" name="Group 33">
            <a:extLst>
              <a:ext uri="{FF2B5EF4-FFF2-40B4-BE49-F238E27FC236}">
                <a16:creationId xmlns:a16="http://schemas.microsoft.com/office/drawing/2014/main" id="{1D946E0C-DF1F-45B0-AC0E-6A0C41695897}"/>
              </a:ext>
            </a:extLst>
          </p:cNvPr>
          <p:cNvGrpSpPr/>
          <p:nvPr/>
        </p:nvGrpSpPr>
        <p:grpSpPr>
          <a:xfrm>
            <a:off x="5729897" y="4559863"/>
            <a:ext cx="1696338" cy="2307037"/>
            <a:chOff x="5729897" y="4559863"/>
            <a:chExt cx="1696338" cy="2307037"/>
          </a:xfrm>
        </p:grpSpPr>
        <p:pic>
          <p:nvPicPr>
            <p:cNvPr id="27" name="Picture 26">
              <a:extLst>
                <a:ext uri="{FF2B5EF4-FFF2-40B4-BE49-F238E27FC236}">
                  <a16:creationId xmlns:a16="http://schemas.microsoft.com/office/drawing/2014/main" id="{CDD7D58D-E1AD-4067-9894-DE9B9357361F}"/>
                </a:ext>
              </a:extLst>
            </p:cNvPr>
            <p:cNvPicPr>
              <a:picLocks noChangeAspect="1"/>
            </p:cNvPicPr>
            <p:nvPr/>
          </p:nvPicPr>
          <p:blipFill>
            <a:blip r:embed="rId10"/>
            <a:stretch>
              <a:fillRect/>
            </a:stretch>
          </p:blipFill>
          <p:spPr>
            <a:xfrm>
              <a:off x="5729897" y="4610501"/>
              <a:ext cx="1696338" cy="2256399"/>
            </a:xfrm>
            <a:prstGeom prst="rect">
              <a:avLst/>
            </a:prstGeom>
          </p:spPr>
        </p:pic>
        <p:sp>
          <p:nvSpPr>
            <p:cNvPr id="28" name="TextBox 27">
              <a:extLst>
                <a:ext uri="{FF2B5EF4-FFF2-40B4-BE49-F238E27FC236}">
                  <a16:creationId xmlns:a16="http://schemas.microsoft.com/office/drawing/2014/main" id="{E03842AF-09D0-495B-B768-AE5D2AD66114}"/>
                </a:ext>
              </a:extLst>
            </p:cNvPr>
            <p:cNvSpPr txBox="1"/>
            <p:nvPr/>
          </p:nvSpPr>
          <p:spPr>
            <a:xfrm>
              <a:off x="6094002" y="4559863"/>
              <a:ext cx="1248806" cy="369332"/>
            </a:xfrm>
            <a:prstGeom prst="rect">
              <a:avLst/>
            </a:prstGeom>
            <a:noFill/>
          </p:spPr>
          <p:txBody>
            <a:bodyPr wrap="square" rtlCol="0">
              <a:spAutoFit/>
            </a:bodyPr>
            <a:lstStyle/>
            <a:p>
              <a:r>
                <a:rPr lang="en-US" dirty="0" err="1">
                  <a:solidFill>
                    <a:schemeClr val="accent3">
                      <a:lumMod val="75000"/>
                    </a:schemeClr>
                  </a:solidFill>
                </a:rPr>
                <a:t>Vĩnh</a:t>
              </a:r>
              <a:r>
                <a:rPr lang="en-US" dirty="0">
                  <a:solidFill>
                    <a:schemeClr val="accent3">
                      <a:lumMod val="75000"/>
                    </a:schemeClr>
                  </a:solidFill>
                </a:rPr>
                <a:t> </a:t>
              </a:r>
              <a:r>
                <a:rPr lang="en-US" dirty="0" err="1">
                  <a:solidFill>
                    <a:schemeClr val="accent3">
                      <a:lumMod val="75000"/>
                    </a:schemeClr>
                  </a:solidFill>
                </a:rPr>
                <a:t>Phúc</a:t>
              </a:r>
              <a:endParaRPr lang="en-US" dirty="0">
                <a:solidFill>
                  <a:schemeClr val="accent3">
                    <a:lumMod val="75000"/>
                  </a:schemeClr>
                </a:solidFill>
              </a:endParaRPr>
            </a:p>
          </p:txBody>
        </p:sp>
      </p:grpSp>
      <p:grpSp>
        <p:nvGrpSpPr>
          <p:cNvPr id="31" name="Group 30">
            <a:extLst>
              <a:ext uri="{FF2B5EF4-FFF2-40B4-BE49-F238E27FC236}">
                <a16:creationId xmlns:a16="http://schemas.microsoft.com/office/drawing/2014/main" id="{7DB8B1C9-6E75-48AB-9DA5-61F8B1C4EF26}"/>
              </a:ext>
            </a:extLst>
          </p:cNvPr>
          <p:cNvGrpSpPr/>
          <p:nvPr/>
        </p:nvGrpSpPr>
        <p:grpSpPr>
          <a:xfrm>
            <a:off x="10172506" y="4425835"/>
            <a:ext cx="1706123" cy="2290555"/>
            <a:chOff x="10321770" y="4559863"/>
            <a:chExt cx="1706123" cy="2290555"/>
          </a:xfrm>
        </p:grpSpPr>
        <p:pic>
          <p:nvPicPr>
            <p:cNvPr id="32" name="Picture 31">
              <a:extLst>
                <a:ext uri="{FF2B5EF4-FFF2-40B4-BE49-F238E27FC236}">
                  <a16:creationId xmlns:a16="http://schemas.microsoft.com/office/drawing/2014/main" id="{BB2E46D2-F8C1-4397-9A1F-F157D72730B1}"/>
                </a:ext>
              </a:extLst>
            </p:cNvPr>
            <p:cNvPicPr>
              <a:picLocks noChangeAspect="1"/>
            </p:cNvPicPr>
            <p:nvPr/>
          </p:nvPicPr>
          <p:blipFill>
            <a:blip r:embed="rId11"/>
            <a:stretch>
              <a:fillRect/>
            </a:stretch>
          </p:blipFill>
          <p:spPr>
            <a:xfrm>
              <a:off x="10321770" y="4575587"/>
              <a:ext cx="1706123" cy="2274831"/>
            </a:xfrm>
            <a:prstGeom prst="rect">
              <a:avLst/>
            </a:prstGeom>
          </p:spPr>
        </p:pic>
        <p:sp>
          <p:nvSpPr>
            <p:cNvPr id="33" name="TextBox 32">
              <a:extLst>
                <a:ext uri="{FF2B5EF4-FFF2-40B4-BE49-F238E27FC236}">
                  <a16:creationId xmlns:a16="http://schemas.microsoft.com/office/drawing/2014/main" id="{EBD7B4F8-3370-46CE-BE62-D299EF0FB828}"/>
                </a:ext>
              </a:extLst>
            </p:cNvPr>
            <p:cNvSpPr txBox="1"/>
            <p:nvPr/>
          </p:nvSpPr>
          <p:spPr>
            <a:xfrm>
              <a:off x="10591881" y="4559863"/>
              <a:ext cx="1259573" cy="369332"/>
            </a:xfrm>
            <a:prstGeom prst="rect">
              <a:avLst/>
            </a:prstGeom>
            <a:noFill/>
          </p:spPr>
          <p:txBody>
            <a:bodyPr wrap="square" rtlCol="0">
              <a:spAutoFit/>
            </a:bodyPr>
            <a:lstStyle/>
            <a:p>
              <a:r>
                <a:rPr lang="en-US" dirty="0"/>
                <a:t>Lê </a:t>
              </a:r>
              <a:r>
                <a:rPr lang="en-US" dirty="0" err="1"/>
                <a:t>Quân</a:t>
              </a:r>
              <a:endParaRPr lang="en-US" dirty="0"/>
            </a:p>
          </p:txBody>
        </p:sp>
      </p:grpSp>
      <p:grpSp>
        <p:nvGrpSpPr>
          <p:cNvPr id="9" name="Group 8">
            <a:extLst>
              <a:ext uri="{FF2B5EF4-FFF2-40B4-BE49-F238E27FC236}">
                <a16:creationId xmlns:a16="http://schemas.microsoft.com/office/drawing/2014/main" id="{F0D82D51-1209-4786-B5C4-D2F5BDA92DD5}"/>
              </a:ext>
            </a:extLst>
          </p:cNvPr>
          <p:cNvGrpSpPr/>
          <p:nvPr/>
        </p:nvGrpSpPr>
        <p:grpSpPr>
          <a:xfrm>
            <a:off x="8192819" y="4478604"/>
            <a:ext cx="1437067" cy="2388296"/>
            <a:chOff x="8192819" y="4478604"/>
            <a:chExt cx="1437067" cy="2388296"/>
          </a:xfrm>
        </p:grpSpPr>
        <p:pic>
          <p:nvPicPr>
            <p:cNvPr id="12" name="Picture 11">
              <a:extLst>
                <a:ext uri="{FF2B5EF4-FFF2-40B4-BE49-F238E27FC236}">
                  <a16:creationId xmlns:a16="http://schemas.microsoft.com/office/drawing/2014/main" id="{CFF92CAD-93E4-44B3-A5C8-973AA96118C7}"/>
                </a:ext>
              </a:extLst>
            </p:cNvPr>
            <p:cNvPicPr>
              <a:picLocks noChangeAspect="1"/>
            </p:cNvPicPr>
            <p:nvPr/>
          </p:nvPicPr>
          <p:blipFill>
            <a:blip r:embed="rId12"/>
            <a:stretch>
              <a:fillRect/>
            </a:stretch>
          </p:blipFill>
          <p:spPr>
            <a:xfrm>
              <a:off x="8192819" y="4615437"/>
              <a:ext cx="1437067" cy="2251463"/>
            </a:xfrm>
            <a:prstGeom prst="rect">
              <a:avLst/>
            </a:prstGeom>
          </p:spPr>
        </p:pic>
        <p:sp>
          <p:nvSpPr>
            <p:cNvPr id="25" name="TextBox 24">
              <a:extLst>
                <a:ext uri="{FF2B5EF4-FFF2-40B4-BE49-F238E27FC236}">
                  <a16:creationId xmlns:a16="http://schemas.microsoft.com/office/drawing/2014/main" id="{ACE9815E-0C95-4559-BFC4-37B28386D668}"/>
                </a:ext>
              </a:extLst>
            </p:cNvPr>
            <p:cNvSpPr txBox="1"/>
            <p:nvPr/>
          </p:nvSpPr>
          <p:spPr>
            <a:xfrm>
              <a:off x="8297362" y="4478604"/>
              <a:ext cx="1248806" cy="369332"/>
            </a:xfrm>
            <a:prstGeom prst="rect">
              <a:avLst/>
            </a:prstGeom>
            <a:solidFill>
              <a:srgbClr val="98D3F2"/>
            </a:solidFill>
          </p:spPr>
          <p:txBody>
            <a:bodyPr wrap="square" rtlCol="0">
              <a:spAutoFit/>
            </a:bodyPr>
            <a:lstStyle/>
            <a:p>
              <a:r>
                <a:rPr lang="en-US" dirty="0" err="1">
                  <a:solidFill>
                    <a:schemeClr val="bg1"/>
                  </a:solidFill>
                </a:rPr>
                <a:t>Hoàng</a:t>
              </a:r>
              <a:r>
                <a:rPr lang="en-US" dirty="0">
                  <a:solidFill>
                    <a:schemeClr val="bg1"/>
                  </a:solidFill>
                </a:rPr>
                <a:t> </a:t>
              </a:r>
              <a:r>
                <a:rPr lang="en-US" dirty="0" err="1">
                  <a:solidFill>
                    <a:schemeClr val="bg1"/>
                  </a:solidFill>
                </a:rPr>
                <a:t>Sinh</a:t>
              </a:r>
              <a:endParaRPr lang="en-US" dirty="0">
                <a:solidFill>
                  <a:schemeClr val="bg1"/>
                </a:solidFill>
              </a:endParaRPr>
            </a:p>
          </p:txBody>
        </p:sp>
      </p:grpSp>
    </p:spTree>
    <p:extLst>
      <p:ext uri="{BB962C8B-B14F-4D97-AF65-F5344CB8AC3E}">
        <p14:creationId xmlns:p14="http://schemas.microsoft.com/office/powerpoint/2010/main" val="16538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anim calcmode="lin" valueType="num">
                                      <p:cBhvr>
                                        <p:cTn id="18" dur="1000" fill="hold"/>
                                        <p:tgtEl>
                                          <p:spTgt spid="10"/>
                                        </p:tgtEl>
                                        <p:attrNameLst>
                                          <p:attrName>ppt_x</p:attrName>
                                        </p:attrNameLst>
                                      </p:cBhvr>
                                      <p:tavLst>
                                        <p:tav tm="0">
                                          <p:val>
                                            <p:strVal val="#ppt_x"/>
                                          </p:val>
                                        </p:tav>
                                        <p:tav tm="100000">
                                          <p:val>
                                            <p:strVal val="#ppt_x"/>
                                          </p:val>
                                        </p:tav>
                                      </p:tavLst>
                                    </p:anim>
                                    <p:anim calcmode="lin" valueType="num">
                                      <p:cBhvr>
                                        <p:cTn id="1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80">
                                          <p:stCondLst>
                                            <p:cond delay="0"/>
                                          </p:stCondLst>
                                        </p:cTn>
                                        <p:tgtEl>
                                          <p:spTgt spid="20"/>
                                        </p:tgtEl>
                                      </p:cBhvr>
                                    </p:animEffect>
                                    <p:anim calcmode="lin" valueType="num">
                                      <p:cBhvr>
                                        <p:cTn id="25"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30" dur="26">
                                          <p:stCondLst>
                                            <p:cond delay="650"/>
                                          </p:stCondLst>
                                        </p:cTn>
                                        <p:tgtEl>
                                          <p:spTgt spid="20"/>
                                        </p:tgtEl>
                                      </p:cBhvr>
                                      <p:to x="100000" y="60000"/>
                                    </p:animScale>
                                    <p:animScale>
                                      <p:cBhvr>
                                        <p:cTn id="31" dur="166" decel="50000">
                                          <p:stCondLst>
                                            <p:cond delay="676"/>
                                          </p:stCondLst>
                                        </p:cTn>
                                        <p:tgtEl>
                                          <p:spTgt spid="20"/>
                                        </p:tgtEl>
                                      </p:cBhvr>
                                      <p:to x="100000" y="100000"/>
                                    </p:animScale>
                                    <p:animScale>
                                      <p:cBhvr>
                                        <p:cTn id="32" dur="26">
                                          <p:stCondLst>
                                            <p:cond delay="1312"/>
                                          </p:stCondLst>
                                        </p:cTn>
                                        <p:tgtEl>
                                          <p:spTgt spid="20"/>
                                        </p:tgtEl>
                                      </p:cBhvr>
                                      <p:to x="100000" y="80000"/>
                                    </p:animScale>
                                    <p:animScale>
                                      <p:cBhvr>
                                        <p:cTn id="33" dur="166" decel="50000">
                                          <p:stCondLst>
                                            <p:cond delay="1338"/>
                                          </p:stCondLst>
                                        </p:cTn>
                                        <p:tgtEl>
                                          <p:spTgt spid="20"/>
                                        </p:tgtEl>
                                      </p:cBhvr>
                                      <p:to x="100000" y="100000"/>
                                    </p:animScale>
                                    <p:animScale>
                                      <p:cBhvr>
                                        <p:cTn id="34" dur="26">
                                          <p:stCondLst>
                                            <p:cond delay="1642"/>
                                          </p:stCondLst>
                                        </p:cTn>
                                        <p:tgtEl>
                                          <p:spTgt spid="20"/>
                                        </p:tgtEl>
                                      </p:cBhvr>
                                      <p:to x="100000" y="90000"/>
                                    </p:animScale>
                                    <p:animScale>
                                      <p:cBhvr>
                                        <p:cTn id="35" dur="166" decel="50000">
                                          <p:stCondLst>
                                            <p:cond delay="1668"/>
                                          </p:stCondLst>
                                        </p:cTn>
                                        <p:tgtEl>
                                          <p:spTgt spid="20"/>
                                        </p:tgtEl>
                                      </p:cBhvr>
                                      <p:to x="100000" y="100000"/>
                                    </p:animScale>
                                    <p:animScale>
                                      <p:cBhvr>
                                        <p:cTn id="36" dur="26">
                                          <p:stCondLst>
                                            <p:cond delay="1808"/>
                                          </p:stCondLst>
                                        </p:cTn>
                                        <p:tgtEl>
                                          <p:spTgt spid="20"/>
                                        </p:tgtEl>
                                      </p:cBhvr>
                                      <p:to x="100000" y="95000"/>
                                    </p:animScale>
                                    <p:animScale>
                                      <p:cBhvr>
                                        <p:cTn id="37" dur="166" decel="50000">
                                          <p:stCondLst>
                                            <p:cond delay="1834"/>
                                          </p:stCondLst>
                                        </p:cTn>
                                        <p:tgtEl>
                                          <p:spTgt spid="20"/>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p:cTn id="42" dur="1000" fill="hold"/>
                                        <p:tgtEl>
                                          <p:spTgt spid="24"/>
                                        </p:tgtEl>
                                        <p:attrNameLst>
                                          <p:attrName>ppt_w</p:attrName>
                                        </p:attrNameLst>
                                      </p:cBhvr>
                                      <p:tavLst>
                                        <p:tav tm="0">
                                          <p:val>
                                            <p:fltVal val="0"/>
                                          </p:val>
                                        </p:tav>
                                        <p:tav tm="100000">
                                          <p:val>
                                            <p:strVal val="#ppt_w"/>
                                          </p:val>
                                        </p:tav>
                                      </p:tavLst>
                                    </p:anim>
                                    <p:anim calcmode="lin" valueType="num">
                                      <p:cBhvr>
                                        <p:cTn id="43" dur="1000" fill="hold"/>
                                        <p:tgtEl>
                                          <p:spTgt spid="24"/>
                                        </p:tgtEl>
                                        <p:attrNameLst>
                                          <p:attrName>ppt_h</p:attrName>
                                        </p:attrNameLst>
                                      </p:cBhvr>
                                      <p:tavLst>
                                        <p:tav tm="0">
                                          <p:val>
                                            <p:fltVal val="0"/>
                                          </p:val>
                                        </p:tav>
                                        <p:tav tm="100000">
                                          <p:val>
                                            <p:strVal val="#ppt_h"/>
                                          </p:val>
                                        </p:tav>
                                      </p:tavLst>
                                    </p:anim>
                                    <p:anim calcmode="lin" valueType="num">
                                      <p:cBhvr>
                                        <p:cTn id="44" dur="1000" fill="hold"/>
                                        <p:tgtEl>
                                          <p:spTgt spid="24"/>
                                        </p:tgtEl>
                                        <p:attrNameLst>
                                          <p:attrName>style.rotation</p:attrName>
                                        </p:attrNameLst>
                                      </p:cBhvr>
                                      <p:tavLst>
                                        <p:tav tm="0">
                                          <p:val>
                                            <p:fltVal val="90"/>
                                          </p:val>
                                        </p:tav>
                                        <p:tav tm="100000">
                                          <p:val>
                                            <p:fltVal val="0"/>
                                          </p:val>
                                        </p:tav>
                                      </p:tavLst>
                                    </p:anim>
                                    <p:animEffect transition="in" filter="fade">
                                      <p:cBhvr>
                                        <p:cTn id="45" dur="1000"/>
                                        <p:tgtEl>
                                          <p:spTgt spid="24"/>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inVertical)">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1000"/>
                                        <p:tgtEl>
                                          <p:spTgt spid="11"/>
                                        </p:tgtEl>
                                      </p:cBhvr>
                                    </p:animEffect>
                                    <p:anim calcmode="lin" valueType="num">
                                      <p:cBhvr>
                                        <p:cTn id="56" dur="1000" fill="hold"/>
                                        <p:tgtEl>
                                          <p:spTgt spid="11"/>
                                        </p:tgtEl>
                                        <p:attrNameLst>
                                          <p:attrName>ppt_x</p:attrName>
                                        </p:attrNameLst>
                                      </p:cBhvr>
                                      <p:tavLst>
                                        <p:tav tm="0">
                                          <p:val>
                                            <p:strVal val="#ppt_x"/>
                                          </p:val>
                                        </p:tav>
                                        <p:tav tm="100000">
                                          <p:val>
                                            <p:strVal val="#ppt_x"/>
                                          </p:val>
                                        </p:tav>
                                      </p:tavLst>
                                    </p:anim>
                                    <p:anim calcmode="lin" valueType="num">
                                      <p:cBhvr>
                                        <p:cTn id="5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34"/>
                                        </p:tgtEl>
                                        <p:attrNameLst>
                                          <p:attrName>style.visibility</p:attrName>
                                        </p:attrNameLst>
                                      </p:cBhvr>
                                      <p:to>
                                        <p:strVal val="visible"/>
                                      </p:to>
                                    </p:set>
                                    <p:animEffect transition="in" filter="fade">
                                      <p:cBhvr>
                                        <p:cTn id="69" dur="1000"/>
                                        <p:tgtEl>
                                          <p:spTgt spid="34"/>
                                        </p:tgtEl>
                                      </p:cBhvr>
                                    </p:animEffect>
                                    <p:anim calcmode="lin" valueType="num">
                                      <p:cBhvr>
                                        <p:cTn id="70" dur="1000" fill="hold"/>
                                        <p:tgtEl>
                                          <p:spTgt spid="34"/>
                                        </p:tgtEl>
                                        <p:attrNameLst>
                                          <p:attrName>ppt_x</p:attrName>
                                        </p:attrNameLst>
                                      </p:cBhvr>
                                      <p:tavLst>
                                        <p:tav tm="0">
                                          <p:val>
                                            <p:strVal val="#ppt_x"/>
                                          </p:val>
                                        </p:tav>
                                        <p:tav tm="100000">
                                          <p:val>
                                            <p:strVal val="#ppt_x"/>
                                          </p:val>
                                        </p:tav>
                                      </p:tavLst>
                                    </p:anim>
                                    <p:anim calcmode="lin" valueType="num">
                                      <p:cBhvr>
                                        <p:cTn id="71"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wipe(down)">
                                      <p:cBhvr>
                                        <p:cTn id="76" dur="500"/>
                                        <p:tgtEl>
                                          <p:spTgt spid="9"/>
                                        </p:tgtEl>
                                      </p:cBhvr>
                                    </p:animEffect>
                                  </p:childTnLst>
                                </p:cTn>
                              </p:par>
                            </p:childTnLst>
                          </p:cTn>
                        </p:par>
                      </p:childTnLst>
                    </p:cTn>
                  </p:par>
                  <p:par>
                    <p:cTn id="77" fill="hold">
                      <p:stCondLst>
                        <p:cond delay="indefinite"/>
                      </p:stCondLst>
                      <p:childTnLst>
                        <p:par>
                          <p:cTn id="78" fill="hold">
                            <p:stCondLst>
                              <p:cond delay="0"/>
                            </p:stCondLst>
                            <p:childTnLst>
                              <p:par>
                                <p:cTn id="79" presetID="16" presetClass="entr" presetSubtype="21" fill="hold" nodeType="click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barn(inVertical)">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B52C319-BDF7-4326-B6F7-C736F412662F}"/>
              </a:ext>
            </a:extLst>
          </p:cNvPr>
          <p:cNvSpPr/>
          <p:nvPr/>
        </p:nvSpPr>
        <p:spPr>
          <a:xfrm>
            <a:off x="314425" y="3063351"/>
            <a:ext cx="9830602" cy="2062103"/>
          </a:xfrm>
          <a:prstGeom prst="rect">
            <a:avLst/>
          </a:prstGeom>
        </p:spPr>
        <p:txBody>
          <a:bodyPr wrap="square">
            <a:spAutoFit/>
          </a:bodyPr>
          <a:lstStyle/>
          <a:p>
            <a:r>
              <a:rPr lang="vi-VN" sz="3200" dirty="0">
                <a:solidFill>
                  <a:schemeClr val="accent4"/>
                </a:solidFill>
                <a:latin typeface="arial" panose="020B0604020202020204" pitchFamily="34" charset="0"/>
              </a:rPr>
              <a:t>Các loài foram hiện đại chủ yếu </a:t>
            </a:r>
            <a:r>
              <a:rPr lang="vi-VN" sz="3200" b="1" dirty="0">
                <a:solidFill>
                  <a:schemeClr val="accent4"/>
                </a:solidFill>
                <a:latin typeface="arial" panose="020B0604020202020204" pitchFamily="34" charset="0"/>
              </a:rPr>
              <a:t>sống</a:t>
            </a:r>
            <a:r>
              <a:rPr lang="vi-VN" sz="3200" dirty="0">
                <a:solidFill>
                  <a:schemeClr val="accent4"/>
                </a:solidFill>
                <a:latin typeface="arial" panose="020B0604020202020204" pitchFamily="34" charset="0"/>
              </a:rPr>
              <a:t> ở biển, mặc dù một số loài có thể </a:t>
            </a:r>
            <a:r>
              <a:rPr lang="vi-VN" sz="3200" b="1" dirty="0">
                <a:solidFill>
                  <a:schemeClr val="accent4"/>
                </a:solidFill>
                <a:latin typeface="arial" panose="020B0604020202020204" pitchFamily="34" charset="0"/>
              </a:rPr>
              <a:t>sống</a:t>
            </a:r>
            <a:r>
              <a:rPr lang="vi-VN" sz="3200" dirty="0">
                <a:solidFill>
                  <a:schemeClr val="accent4"/>
                </a:solidFill>
                <a:latin typeface="arial" panose="020B0604020202020204" pitchFamily="34" charset="0"/>
              </a:rPr>
              <a:t> trong </a:t>
            </a:r>
            <a:r>
              <a:rPr lang="vi-VN" sz="3200" b="1" dirty="0">
                <a:solidFill>
                  <a:schemeClr val="accent4"/>
                </a:solidFill>
                <a:latin typeface="arial" panose="020B0604020202020204" pitchFamily="34" charset="0"/>
              </a:rPr>
              <a:t>môi trường</a:t>
            </a:r>
            <a:r>
              <a:rPr lang="vi-VN" sz="3200" dirty="0">
                <a:solidFill>
                  <a:schemeClr val="accent4"/>
                </a:solidFill>
                <a:latin typeface="arial" panose="020B0604020202020204" pitchFamily="34" charset="0"/>
              </a:rPr>
              <a:t> nước lợ. Chúng chủ yếu </a:t>
            </a:r>
            <a:r>
              <a:rPr lang="vi-VN" sz="3200" b="1" dirty="0">
                <a:solidFill>
                  <a:schemeClr val="accent4"/>
                </a:solidFill>
                <a:latin typeface="arial" panose="020B0604020202020204" pitchFamily="34" charset="0"/>
              </a:rPr>
              <a:t>sống</a:t>
            </a:r>
            <a:r>
              <a:rPr lang="vi-VN" sz="3200" dirty="0">
                <a:solidFill>
                  <a:schemeClr val="accent4"/>
                </a:solidFill>
                <a:latin typeface="arial" panose="020B0604020202020204" pitchFamily="34" charset="0"/>
              </a:rPr>
              <a:t> bám đáy, và có khoảng 40 loài đồng hình là plankton.</a:t>
            </a:r>
            <a:endParaRPr lang="en-US" sz="3200" dirty="0">
              <a:solidFill>
                <a:schemeClr val="accent4"/>
              </a:solidFill>
            </a:endParaRPr>
          </a:p>
        </p:txBody>
      </p:sp>
      <p:sp>
        <p:nvSpPr>
          <p:cNvPr id="5" name="Rectangle: Rounded Corners 4">
            <a:extLst>
              <a:ext uri="{FF2B5EF4-FFF2-40B4-BE49-F238E27FC236}">
                <a16:creationId xmlns:a16="http://schemas.microsoft.com/office/drawing/2014/main" id="{E306DCCA-2420-43FD-BC59-5826A7E74A26}"/>
              </a:ext>
            </a:extLst>
          </p:cNvPr>
          <p:cNvSpPr/>
          <p:nvPr/>
        </p:nvSpPr>
        <p:spPr>
          <a:xfrm>
            <a:off x="2675822" y="365760"/>
            <a:ext cx="5573028" cy="1366787"/>
          </a:xfrm>
          <a:prstGeom prst="roundRect">
            <a:avLst>
              <a:gd name="adj" fmla="val 50000"/>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MÔI TR</a:t>
            </a:r>
            <a:r>
              <a:rPr lang="vi-VN" sz="4000" dirty="0">
                <a:latin typeface="Times New Roman" panose="02020603050405020304" pitchFamily="18" charset="0"/>
                <a:cs typeface="Times New Roman" panose="02020603050405020304" pitchFamily="18" charset="0"/>
              </a:rPr>
              <a:t>Ư</a:t>
            </a:r>
            <a:r>
              <a:rPr lang="en-US" sz="4000" dirty="0">
                <a:latin typeface="Times New Roman" panose="02020603050405020304" pitchFamily="18" charset="0"/>
                <a:cs typeface="Times New Roman" panose="02020603050405020304" pitchFamily="18" charset="0"/>
              </a:rPr>
              <a:t>ỜNG SỐNG </a:t>
            </a:r>
          </a:p>
        </p:txBody>
      </p:sp>
      <p:pic>
        <p:nvPicPr>
          <p:cNvPr id="3" name="Picture 2">
            <a:extLst>
              <a:ext uri="{FF2B5EF4-FFF2-40B4-BE49-F238E27FC236}">
                <a16:creationId xmlns:a16="http://schemas.microsoft.com/office/drawing/2014/main" id="{67705578-5523-4B5B-B86B-D7D6F4C69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08040" y="125128"/>
            <a:ext cx="2156162" cy="6263136"/>
          </a:xfrm>
          <a:prstGeom prst="rect">
            <a:avLst/>
          </a:prstGeom>
        </p:spPr>
      </p:pic>
    </p:spTree>
    <p:extLst>
      <p:ext uri="{BB962C8B-B14F-4D97-AF65-F5344CB8AC3E}">
        <p14:creationId xmlns:p14="http://schemas.microsoft.com/office/powerpoint/2010/main" val="3449273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repeatCount="indefinite" fill="hold" grpId="1" nodeType="click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80">
                                          <p:stCondLst>
                                            <p:cond delay="0"/>
                                          </p:stCondLst>
                                        </p:cTn>
                                        <p:tgtEl>
                                          <p:spTgt spid="4"/>
                                        </p:tgtEl>
                                      </p:cBhvr>
                                    </p:animEffect>
                                    <p:anim calcmode="lin" valueType="num">
                                      <p:cBhvr>
                                        <p:cTn id="2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6" dur="26">
                                          <p:stCondLst>
                                            <p:cond delay="650"/>
                                          </p:stCondLst>
                                        </p:cTn>
                                        <p:tgtEl>
                                          <p:spTgt spid="4"/>
                                        </p:tgtEl>
                                      </p:cBhvr>
                                      <p:to x="100000" y="60000"/>
                                    </p:animScale>
                                    <p:animScale>
                                      <p:cBhvr>
                                        <p:cTn id="27" dur="166" decel="50000">
                                          <p:stCondLst>
                                            <p:cond delay="676"/>
                                          </p:stCondLst>
                                        </p:cTn>
                                        <p:tgtEl>
                                          <p:spTgt spid="4"/>
                                        </p:tgtEl>
                                      </p:cBhvr>
                                      <p:to x="100000" y="100000"/>
                                    </p:animScale>
                                    <p:animScale>
                                      <p:cBhvr>
                                        <p:cTn id="28" dur="26">
                                          <p:stCondLst>
                                            <p:cond delay="1312"/>
                                          </p:stCondLst>
                                        </p:cTn>
                                        <p:tgtEl>
                                          <p:spTgt spid="4"/>
                                        </p:tgtEl>
                                      </p:cBhvr>
                                      <p:to x="100000" y="80000"/>
                                    </p:animScale>
                                    <p:animScale>
                                      <p:cBhvr>
                                        <p:cTn id="29" dur="166" decel="50000">
                                          <p:stCondLst>
                                            <p:cond delay="1338"/>
                                          </p:stCondLst>
                                        </p:cTn>
                                        <p:tgtEl>
                                          <p:spTgt spid="4"/>
                                        </p:tgtEl>
                                      </p:cBhvr>
                                      <p:to x="100000" y="100000"/>
                                    </p:animScale>
                                    <p:animScale>
                                      <p:cBhvr>
                                        <p:cTn id="30" dur="26">
                                          <p:stCondLst>
                                            <p:cond delay="1642"/>
                                          </p:stCondLst>
                                        </p:cTn>
                                        <p:tgtEl>
                                          <p:spTgt spid="4"/>
                                        </p:tgtEl>
                                      </p:cBhvr>
                                      <p:to x="100000" y="90000"/>
                                    </p:animScale>
                                    <p:animScale>
                                      <p:cBhvr>
                                        <p:cTn id="31" dur="166" decel="50000">
                                          <p:stCondLst>
                                            <p:cond delay="1668"/>
                                          </p:stCondLst>
                                        </p:cTn>
                                        <p:tgtEl>
                                          <p:spTgt spid="4"/>
                                        </p:tgtEl>
                                      </p:cBhvr>
                                      <p:to x="100000" y="100000"/>
                                    </p:animScale>
                                    <p:animScale>
                                      <p:cBhvr>
                                        <p:cTn id="32" dur="26">
                                          <p:stCondLst>
                                            <p:cond delay="1808"/>
                                          </p:stCondLst>
                                        </p:cTn>
                                        <p:tgtEl>
                                          <p:spTgt spid="4"/>
                                        </p:tgtEl>
                                      </p:cBhvr>
                                      <p:to x="100000" y="95000"/>
                                    </p:animScale>
                                    <p:animScale>
                                      <p:cBhvr>
                                        <p:cTn id="33" dur="166" decel="50000">
                                          <p:stCondLst>
                                            <p:cond delay="1834"/>
                                          </p:stCondLst>
                                        </p:cTn>
                                        <p:tgtEl>
                                          <p:spTgt spid="4"/>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wipe(down)">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2039E6-1395-4E12-A709-D9ABA231B359}"/>
              </a:ext>
            </a:extLst>
          </p:cNvPr>
          <p:cNvSpPr/>
          <p:nvPr/>
        </p:nvSpPr>
        <p:spPr>
          <a:xfrm>
            <a:off x="856647" y="2678010"/>
            <a:ext cx="11203807" cy="3785652"/>
          </a:xfrm>
          <a:prstGeom prst="rect">
            <a:avLst/>
          </a:prstGeom>
        </p:spPr>
        <p:txBody>
          <a:bodyPr wrap="square">
            <a:spAutoFit/>
          </a:bodyPr>
          <a:lstStyle/>
          <a:p>
            <a:r>
              <a:rPr lang="vi-VN" sz="2400" dirty="0">
                <a:solidFill>
                  <a:srgbClr val="D60093"/>
                </a:solidFill>
                <a:latin typeface="Roboto"/>
              </a:rPr>
              <a:t>Chân giả hình sợi rất dài, thường kết với nhau thành mạng lưới. Có khả năng sinh sản vô tính và hữu tính. Trong sinh sản hữu tính có hình thành giao tử có roi và trong vòng đời có xen kẽ thế hệ. Trùng có lỗ có hiện</a:t>
            </a:r>
            <a:r>
              <a:rPr lang="en-US" sz="2400" dirty="0">
                <a:solidFill>
                  <a:srgbClr val="D60093"/>
                </a:solidFill>
                <a:latin typeface="Roboto"/>
              </a:rPr>
              <a:t> </a:t>
            </a:r>
            <a:r>
              <a:rPr lang="vi-VN" sz="2400" dirty="0">
                <a:solidFill>
                  <a:srgbClr val="D60093"/>
                </a:solidFill>
                <a:latin typeface="Roboto"/>
              </a:rPr>
              <a:t>tượng xen kẽ thế hệ. Thể hữu tính mở đầu cho thế hệ sinh sản hữu tính bằng cách liệt sinh để hình thành nhiều giao tử giống nhau, có 2 roi. Sau khi kết hợp để hình thành nên hợp tử (2n), cá thể này phát triển thành thể vô tính để mở đầu cho thế hệ sinh sản vô tính. Thể vô tính phân chia nguyên nhiễm nhiều lần và giảm nhiễm một lần cuối để hình thành nên thể hữu tính có nhiễm sắc thể đơn bội (n). Như vậy ở loài này có 2 thế hệ mẹ và con khác nhau về cách sinh sản, được lặp đi lặp lại đều đặn và được gọi là hiện tượng xen kẽ thế hệ. </a:t>
            </a:r>
            <a:endParaRPr lang="vi-VN" sz="2400" b="0" i="0" dirty="0">
              <a:solidFill>
                <a:srgbClr val="D60093"/>
              </a:solidFill>
              <a:effectLst/>
              <a:latin typeface="Roboto"/>
            </a:endParaRPr>
          </a:p>
        </p:txBody>
      </p:sp>
      <p:sp>
        <p:nvSpPr>
          <p:cNvPr id="3" name="Rectangle 2">
            <a:extLst>
              <a:ext uri="{FF2B5EF4-FFF2-40B4-BE49-F238E27FC236}">
                <a16:creationId xmlns:a16="http://schemas.microsoft.com/office/drawing/2014/main" id="{F2E5D721-AB73-46CF-8F3A-302348011A61}"/>
              </a:ext>
            </a:extLst>
          </p:cNvPr>
          <p:cNvSpPr/>
          <p:nvPr/>
        </p:nvSpPr>
        <p:spPr>
          <a:xfrm>
            <a:off x="3089710" y="269508"/>
            <a:ext cx="4600875" cy="1193532"/>
          </a:xfrm>
          <a:prstGeom prst="rect">
            <a:avLst/>
          </a:prstGeom>
          <a:solidFill>
            <a:srgbClr val="FF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Times New Roman" panose="02020603050405020304" pitchFamily="18" charset="0"/>
                <a:cs typeface="Times New Roman" panose="02020603050405020304" pitchFamily="18" charset="0"/>
              </a:rPr>
              <a:t>SINH SẢN</a:t>
            </a:r>
          </a:p>
        </p:txBody>
      </p:sp>
    </p:spTree>
    <p:extLst>
      <p:ext uri="{BB962C8B-B14F-4D97-AF65-F5344CB8AC3E}">
        <p14:creationId xmlns:p14="http://schemas.microsoft.com/office/powerpoint/2010/main" val="1162386174"/>
      </p:ext>
    </p:extLst>
  </p:cSld>
  <p:clrMapOvr>
    <a:masterClrMapping/>
  </p:clrMapOvr>
  <mc:AlternateContent xmlns:mc="http://schemas.openxmlformats.org/markup-compatibility/2006" xmlns:p14="http://schemas.microsoft.com/office/powerpoint/2010/main">
    <mc:Choice Requires="p14">
      <p:transition spd="slow" p14:dur="325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Cloud 1">
            <a:extLst>
              <a:ext uri="{FF2B5EF4-FFF2-40B4-BE49-F238E27FC236}">
                <a16:creationId xmlns:a16="http://schemas.microsoft.com/office/drawing/2014/main" id="{E56CD30F-103F-46D0-9B05-470CDFE67C3D}"/>
              </a:ext>
            </a:extLst>
          </p:cNvPr>
          <p:cNvSpPr/>
          <p:nvPr/>
        </p:nvSpPr>
        <p:spPr>
          <a:xfrm>
            <a:off x="2810577" y="317634"/>
            <a:ext cx="5861785" cy="1135781"/>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VAI TRÒ CỦA TRÙNG LỖ</a:t>
            </a:r>
          </a:p>
        </p:txBody>
      </p:sp>
      <p:sp>
        <p:nvSpPr>
          <p:cNvPr id="3" name="Rectangle 2">
            <a:extLst>
              <a:ext uri="{FF2B5EF4-FFF2-40B4-BE49-F238E27FC236}">
                <a16:creationId xmlns:a16="http://schemas.microsoft.com/office/drawing/2014/main" id="{D58A9672-0518-4718-BF67-9E010DB84ED9}"/>
              </a:ext>
            </a:extLst>
          </p:cNvPr>
          <p:cNvSpPr/>
          <p:nvPr/>
        </p:nvSpPr>
        <p:spPr>
          <a:xfrm>
            <a:off x="2159267" y="1647643"/>
            <a:ext cx="10032733" cy="2554545"/>
          </a:xfrm>
          <a:prstGeom prst="rect">
            <a:avLst/>
          </a:prstGeom>
        </p:spPr>
        <p:txBody>
          <a:bodyPr wrap="square">
            <a:spAutoFit/>
          </a:bodyPr>
          <a:lstStyle/>
          <a:p>
            <a:r>
              <a:rPr lang="vi-VN" sz="2000" dirty="0">
                <a:solidFill>
                  <a:srgbClr val="FF0000"/>
                </a:solidFill>
                <a:latin typeface="SVN-Gilroy"/>
              </a:rPr>
              <a:t>Hoá thạch Trùng lỗ cổ nhất là Trùng que được tìm thấy trong trầm tích Cambri. Trong suốt Paleozoi đã xuất hiện nhiều nhóm Trùng lỗ với các kiểu vỏ ngày càng đa dạng và phức tạp, đặc biệt là các đại diện của Thượng họ Trùng thoi có kích thước tương đối lớn thuộc bộ cùng tên. Thượng họ Trùng thoi tiến hóa nhanh và đa dạng, nhiều đại biểu của thượng họ là những hóa thạch chỉ đạo để phân chia các bậc trong các hệ Carbon và Permi. Trong Kreta, xuất hiện những đại biểu đầu tiên của Thượng họ Trùng tiền thuộc bộ Trùng bánh xe. Thượng họ Trùng tiền phát triển cực thịnh trong Eocen, nhiều loài là hóa thạch đặc trưng để phân chia địa tầng Eocen</a:t>
            </a:r>
            <a:endParaRPr lang="en-US" sz="2000" dirty="0">
              <a:solidFill>
                <a:srgbClr val="FF0000"/>
              </a:solidFill>
            </a:endParaRPr>
          </a:p>
        </p:txBody>
      </p:sp>
      <p:pic>
        <p:nvPicPr>
          <p:cNvPr id="2050" name="Picture 2" descr="Trùng lỗ là gì? Foraminifera là gì? Tr2ung lỗ sống ở đâu, lợi ích của trùng  lỗ mới nhất 2021 | LADIGI">
            <a:extLst>
              <a:ext uri="{FF2B5EF4-FFF2-40B4-BE49-F238E27FC236}">
                <a16:creationId xmlns:a16="http://schemas.microsoft.com/office/drawing/2014/main" id="{51EF4C75-AA9D-4405-B679-ECE758099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946" y="4202188"/>
            <a:ext cx="3058528" cy="24468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rùng lỗ - Wikiwand">
            <a:extLst>
              <a:ext uri="{FF2B5EF4-FFF2-40B4-BE49-F238E27FC236}">
                <a16:creationId xmlns:a16="http://schemas.microsoft.com/office/drawing/2014/main" id="{E71D97C2-16E9-4FFA-A005-A7F1D2CD35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9390" y="4242654"/>
            <a:ext cx="2957362" cy="23658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rùng lỗ - Wikiwand">
            <a:extLst>
              <a:ext uri="{FF2B5EF4-FFF2-40B4-BE49-F238E27FC236}">
                <a16:creationId xmlns:a16="http://schemas.microsoft.com/office/drawing/2014/main" id="{F173F722-0513-4A1E-BAC9-D92AFB63F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3691" y="4283120"/>
            <a:ext cx="2957363" cy="2365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9303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p:cTn id="17" dur="500" fill="hold"/>
                                        <p:tgtEl>
                                          <p:spTgt spid="2050"/>
                                        </p:tgtEl>
                                        <p:attrNameLst>
                                          <p:attrName>ppt_w</p:attrName>
                                        </p:attrNameLst>
                                      </p:cBhvr>
                                      <p:tavLst>
                                        <p:tav tm="0">
                                          <p:val>
                                            <p:fltVal val="0"/>
                                          </p:val>
                                        </p:tav>
                                        <p:tav tm="100000">
                                          <p:val>
                                            <p:strVal val="#ppt_w"/>
                                          </p:val>
                                        </p:tav>
                                      </p:tavLst>
                                    </p:anim>
                                    <p:anim calcmode="lin" valueType="num">
                                      <p:cBhvr>
                                        <p:cTn id="18" dur="500" fill="hold"/>
                                        <p:tgtEl>
                                          <p:spTgt spid="2050"/>
                                        </p:tgtEl>
                                        <p:attrNameLst>
                                          <p:attrName>ppt_h</p:attrName>
                                        </p:attrNameLst>
                                      </p:cBhvr>
                                      <p:tavLst>
                                        <p:tav tm="0">
                                          <p:val>
                                            <p:fltVal val="0"/>
                                          </p:val>
                                        </p:tav>
                                        <p:tav tm="100000">
                                          <p:val>
                                            <p:strVal val="#ppt_h"/>
                                          </p:val>
                                        </p:tav>
                                      </p:tavLst>
                                    </p:anim>
                                    <p:animEffect transition="in" filter="fade">
                                      <p:cBhvr>
                                        <p:cTn id="19" dur="500"/>
                                        <p:tgtEl>
                                          <p:spTgt spid="205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fade">
                                      <p:cBhvr>
                                        <p:cTn id="24" dur="1000"/>
                                        <p:tgtEl>
                                          <p:spTgt spid="2052"/>
                                        </p:tgtEl>
                                      </p:cBhvr>
                                    </p:animEffect>
                                    <p:anim calcmode="lin" valueType="num">
                                      <p:cBhvr>
                                        <p:cTn id="25" dur="1000" fill="hold"/>
                                        <p:tgtEl>
                                          <p:spTgt spid="2052"/>
                                        </p:tgtEl>
                                        <p:attrNameLst>
                                          <p:attrName>ppt_x</p:attrName>
                                        </p:attrNameLst>
                                      </p:cBhvr>
                                      <p:tavLst>
                                        <p:tav tm="0">
                                          <p:val>
                                            <p:strVal val="#ppt_x"/>
                                          </p:val>
                                        </p:tav>
                                        <p:tav tm="100000">
                                          <p:val>
                                            <p:strVal val="#ppt_x"/>
                                          </p:val>
                                        </p:tav>
                                      </p:tavLst>
                                    </p:anim>
                                    <p:anim calcmode="lin" valueType="num">
                                      <p:cBhvr>
                                        <p:cTn id="2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animEffect transition="in" filter="fade">
                                      <p:cBhvr>
                                        <p:cTn id="31" dur="1000"/>
                                        <p:tgtEl>
                                          <p:spTgt spid="2054"/>
                                        </p:tgtEl>
                                      </p:cBhvr>
                                    </p:animEffect>
                                    <p:anim calcmode="lin" valueType="num">
                                      <p:cBhvr>
                                        <p:cTn id="32" dur="1000" fill="hold"/>
                                        <p:tgtEl>
                                          <p:spTgt spid="2054"/>
                                        </p:tgtEl>
                                        <p:attrNameLst>
                                          <p:attrName>ppt_x</p:attrName>
                                        </p:attrNameLst>
                                      </p:cBhvr>
                                      <p:tavLst>
                                        <p:tav tm="0">
                                          <p:val>
                                            <p:strVal val="#ppt_x"/>
                                          </p:val>
                                        </p:tav>
                                        <p:tav tm="100000">
                                          <p:val>
                                            <p:strVal val="#ppt_x"/>
                                          </p:val>
                                        </p:tav>
                                      </p:tavLst>
                                    </p:anim>
                                    <p:anim calcmode="lin" valueType="num">
                                      <p:cBhvr>
                                        <p:cTn id="33" dur="1000" fill="hold"/>
                                        <p:tgtEl>
                                          <p:spTgt spid="20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DA879BA-88B7-45AC-81E7-56AE296C466C}"/>
              </a:ext>
            </a:extLst>
          </p:cNvPr>
          <p:cNvSpPr/>
          <p:nvPr/>
        </p:nvSpPr>
        <p:spPr>
          <a:xfrm>
            <a:off x="750771" y="317634"/>
            <a:ext cx="3166711" cy="510139"/>
          </a:xfrm>
          <a:prstGeom prst="roundRect">
            <a:avLst>
              <a:gd name="adj" fmla="val 43082"/>
            </a:avLst>
          </a:prstGeom>
          <a:solidFill>
            <a:srgbClr val="C5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rgbClr val="00B0F0"/>
                </a:solidFill>
                <a:latin typeface="Times New Roman" panose="02020603050405020304" pitchFamily="18" charset="0"/>
                <a:cs typeface="Times New Roman" panose="02020603050405020304" pitchFamily="18" charset="0"/>
              </a:rPr>
              <a:t>Nguyễn</a:t>
            </a:r>
            <a:r>
              <a:rPr lang="en-US" sz="2000" dirty="0">
                <a:solidFill>
                  <a:srgbClr val="00B0F0"/>
                </a:solidFill>
                <a:latin typeface="Times New Roman" panose="02020603050405020304" pitchFamily="18" charset="0"/>
                <a:cs typeface="Times New Roman" panose="02020603050405020304" pitchFamily="18" charset="0"/>
              </a:rPr>
              <a:t> Phan </a:t>
            </a:r>
            <a:r>
              <a:rPr lang="en-US" sz="2000" dirty="0" err="1">
                <a:solidFill>
                  <a:srgbClr val="00B0F0"/>
                </a:solidFill>
                <a:latin typeface="Times New Roman" panose="02020603050405020304" pitchFamily="18" charset="0"/>
                <a:cs typeface="Times New Roman" panose="02020603050405020304" pitchFamily="18" charset="0"/>
              </a:rPr>
              <a:t>Thái</a:t>
            </a:r>
            <a:r>
              <a:rPr lang="en-US" sz="2000" dirty="0">
                <a:solidFill>
                  <a:srgbClr val="00B0F0"/>
                </a:solidFill>
                <a:latin typeface="Times New Roman" panose="02020603050405020304" pitchFamily="18" charset="0"/>
                <a:cs typeface="Times New Roman" panose="02020603050405020304" pitchFamily="18" charset="0"/>
              </a:rPr>
              <a:t> </a:t>
            </a:r>
            <a:r>
              <a:rPr lang="en-US" sz="2000" dirty="0" err="1">
                <a:solidFill>
                  <a:srgbClr val="00B0F0"/>
                </a:solidFill>
                <a:latin typeface="Times New Roman" panose="02020603050405020304" pitchFamily="18" charset="0"/>
                <a:cs typeface="Times New Roman" panose="02020603050405020304" pitchFamily="18" charset="0"/>
              </a:rPr>
              <a:t>Thảo</a:t>
            </a:r>
            <a:endParaRPr lang="en-US" sz="2000" dirty="0">
              <a:solidFill>
                <a:srgbClr val="00B0F0"/>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EC463FD0-C4F8-4981-A57D-E74F6628E92A}"/>
              </a:ext>
            </a:extLst>
          </p:cNvPr>
          <p:cNvPicPr>
            <a:picLocks noChangeAspect="1"/>
          </p:cNvPicPr>
          <p:nvPr/>
        </p:nvPicPr>
        <p:blipFill>
          <a:blip r:embed="rId3"/>
          <a:stretch>
            <a:fillRect/>
          </a:stretch>
        </p:blipFill>
        <p:spPr>
          <a:xfrm>
            <a:off x="1456929" y="1113448"/>
            <a:ext cx="1565404" cy="1981131"/>
          </a:xfrm>
          <a:prstGeom prst="rect">
            <a:avLst/>
          </a:prstGeom>
        </p:spPr>
      </p:pic>
      <p:pic>
        <p:nvPicPr>
          <p:cNvPr id="4" name="Picture 3">
            <a:extLst>
              <a:ext uri="{FF2B5EF4-FFF2-40B4-BE49-F238E27FC236}">
                <a16:creationId xmlns:a16="http://schemas.microsoft.com/office/drawing/2014/main" id="{F84660AE-8D55-442D-BEE9-981E94E89558}"/>
              </a:ext>
            </a:extLst>
          </p:cNvPr>
          <p:cNvPicPr>
            <a:picLocks noChangeAspect="1"/>
          </p:cNvPicPr>
          <p:nvPr/>
        </p:nvPicPr>
        <p:blipFill>
          <a:blip r:embed="rId4"/>
          <a:stretch>
            <a:fillRect/>
          </a:stretch>
        </p:blipFill>
        <p:spPr>
          <a:xfrm>
            <a:off x="3513221" y="2367815"/>
            <a:ext cx="7323714" cy="4011329"/>
          </a:xfrm>
          <a:prstGeom prst="rect">
            <a:avLst/>
          </a:prstGeom>
        </p:spPr>
      </p:pic>
      <p:sp>
        <p:nvSpPr>
          <p:cNvPr id="5" name="Heart 4">
            <a:extLst>
              <a:ext uri="{FF2B5EF4-FFF2-40B4-BE49-F238E27FC236}">
                <a16:creationId xmlns:a16="http://schemas.microsoft.com/office/drawing/2014/main" id="{E05E674D-A952-4D0A-8E99-6EA2B7DAC71B}"/>
              </a:ext>
            </a:extLst>
          </p:cNvPr>
          <p:cNvSpPr/>
          <p:nvPr/>
        </p:nvSpPr>
        <p:spPr>
          <a:xfrm>
            <a:off x="4620126" y="257476"/>
            <a:ext cx="2858703" cy="1232033"/>
          </a:xfrm>
          <a:prstGeom prst="heart">
            <a:avLst/>
          </a:prstGeom>
          <a:solidFill>
            <a:srgbClr val="FF0000"/>
          </a:solidFill>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perspectiveFront"/>
              <a:lightRig rig="threePt" dir="t"/>
            </a:scene3d>
          </a:bodyPr>
          <a:lstStyle/>
          <a:p>
            <a:pPr algn="ctr"/>
            <a:r>
              <a:rPr lang="en-US" dirty="0">
                <a:latin typeface="Times New Roman" panose="02020603050405020304" pitchFamily="18" charset="0"/>
                <a:cs typeface="Times New Roman" panose="02020603050405020304" pitchFamily="18" charset="0"/>
              </a:rPr>
              <a:t>TRÙNG BIẾN HÌNH</a:t>
            </a:r>
          </a:p>
        </p:txBody>
      </p:sp>
    </p:spTree>
    <p:extLst>
      <p:ext uri="{BB962C8B-B14F-4D97-AF65-F5344CB8AC3E}">
        <p14:creationId xmlns:p14="http://schemas.microsoft.com/office/powerpoint/2010/main" val="10626868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250"/>
                                        <p:tgtEl>
                                          <p:spTgt spid="2"/>
                                        </p:tgtEl>
                                      </p:cBhvr>
                                    </p:animEffect>
                                    <p:anim calcmode="lin" valueType="num">
                                      <p:cBhvr>
                                        <p:cTn id="13" dur="1250" fill="hold"/>
                                        <p:tgtEl>
                                          <p:spTgt spid="2"/>
                                        </p:tgtEl>
                                        <p:attrNameLst>
                                          <p:attrName>ppt_w</p:attrName>
                                        </p:attrNameLst>
                                      </p:cBhvr>
                                      <p:tavLst>
                                        <p:tav tm="0" fmla="#ppt_w*sin(2.5*pi*$)">
                                          <p:val>
                                            <p:fltVal val="0"/>
                                          </p:val>
                                        </p:tav>
                                        <p:tav tm="100000">
                                          <p:val>
                                            <p:fltVal val="1"/>
                                          </p:val>
                                        </p:tav>
                                      </p:tavLst>
                                    </p:anim>
                                    <p:anim calcmode="lin" valueType="num">
                                      <p:cBhvr>
                                        <p:cTn id="14" dur="125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5C991-99AD-4DE8-8E81-655CF9450888}"/>
              </a:ext>
            </a:extLst>
          </p:cNvPr>
          <p:cNvSpPr/>
          <p:nvPr/>
        </p:nvSpPr>
        <p:spPr>
          <a:xfrm>
            <a:off x="301083" y="1879860"/>
            <a:ext cx="9043639" cy="3970318"/>
          </a:xfrm>
          <a:prstGeom prst="rect">
            <a:avLst/>
          </a:prstGeom>
        </p:spPr>
        <p:txBody>
          <a:bodyPr wrap="square">
            <a:spAutoFit/>
          </a:bodyPr>
          <a:lstStyle/>
          <a:p>
            <a:r>
              <a:rPr lang="vi-VN" sz="2800" dirty="0"/>
              <a:t>Trùng biến hình trần hay trùng biến hình amip, trùng chân giả trần (danh pháp hai phần: Amoeba Proteus, trước đây còn gọi là Chaos Diffluens) là đại diện tiêu biểu của trùng biến hình. Chúng sống ở mặt bùn của các ao tù hay các hồ nước lặng. Nhiều khi, chúng nổi lẫn vào lớp váng ở ao, hồ. Một cá thể trùng biến hình thường không có màu nhưng có thể có màu từ thức ăn của chúng. Kích thước chúng thay đổi từ 0,01 mm.Hình thức dinh dưỡng của trùng biến hình là dị dưỡng.</a:t>
            </a:r>
            <a:endParaRPr lang="en-US" sz="2800" dirty="0"/>
          </a:p>
        </p:txBody>
      </p:sp>
      <p:sp>
        <p:nvSpPr>
          <p:cNvPr id="3" name="Rectangle: Diagonal Corners Snipped 2">
            <a:extLst>
              <a:ext uri="{FF2B5EF4-FFF2-40B4-BE49-F238E27FC236}">
                <a16:creationId xmlns:a16="http://schemas.microsoft.com/office/drawing/2014/main" id="{B795C07F-DF36-42B3-8345-788EAA70D6DC}"/>
              </a:ext>
            </a:extLst>
          </p:cNvPr>
          <p:cNvSpPr/>
          <p:nvPr/>
        </p:nvSpPr>
        <p:spPr>
          <a:xfrm>
            <a:off x="1564889" y="267630"/>
            <a:ext cx="8794594" cy="1260088"/>
          </a:xfrm>
          <a:prstGeom prst="snip2DiagRect">
            <a:avLst>
              <a:gd name="adj1" fmla="val 0"/>
              <a:gd name="adj2" fmla="val 50000"/>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Times New Roman" panose="02020603050405020304" pitchFamily="18" charset="0"/>
                <a:cs typeface="Times New Roman" panose="02020603050405020304" pitchFamily="18" charset="0"/>
              </a:rPr>
              <a:t>TÊN KHOA HỌC: AMOEBA PROTUES</a:t>
            </a:r>
          </a:p>
        </p:txBody>
      </p:sp>
      <p:pic>
        <p:nvPicPr>
          <p:cNvPr id="1026" name="Picture 2" descr="HỌC HỌC HỌC: Bài 5. Trùng biến hình và trùng giày">
            <a:extLst>
              <a:ext uri="{FF2B5EF4-FFF2-40B4-BE49-F238E27FC236}">
                <a16:creationId xmlns:a16="http://schemas.microsoft.com/office/drawing/2014/main" id="{4C0247B6-25AA-490D-8212-33747EC0E6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3189" y="1879860"/>
            <a:ext cx="2802864" cy="3196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57187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1026"/>
                                        </p:tgtEl>
                                        <p:attrNameLst>
                                          <p:attrName>style.visibility</p:attrName>
                                        </p:attrNameLst>
                                      </p:cBhvr>
                                      <p:to>
                                        <p:strVal val="visible"/>
                                      </p:to>
                                    </p:set>
                                    <p:anim calcmode="lin" valueType="num">
                                      <p:cBhvr>
                                        <p:cTn id="30" dur="500" fill="hold"/>
                                        <p:tgtEl>
                                          <p:spTgt spid="1026"/>
                                        </p:tgtEl>
                                        <p:attrNameLst>
                                          <p:attrName>ppt_w</p:attrName>
                                        </p:attrNameLst>
                                      </p:cBhvr>
                                      <p:tavLst>
                                        <p:tav tm="0">
                                          <p:val>
                                            <p:fltVal val="0"/>
                                          </p:val>
                                        </p:tav>
                                        <p:tav tm="100000">
                                          <p:val>
                                            <p:strVal val="#ppt_w"/>
                                          </p:val>
                                        </p:tav>
                                      </p:tavLst>
                                    </p:anim>
                                    <p:anim calcmode="lin" valueType="num">
                                      <p:cBhvr>
                                        <p:cTn id="31" dur="500" fill="hold"/>
                                        <p:tgtEl>
                                          <p:spTgt spid="1026"/>
                                        </p:tgtEl>
                                        <p:attrNameLst>
                                          <p:attrName>ppt_h</p:attrName>
                                        </p:attrNameLst>
                                      </p:cBhvr>
                                      <p:tavLst>
                                        <p:tav tm="0">
                                          <p:val>
                                            <p:fltVal val="0"/>
                                          </p:val>
                                        </p:tav>
                                        <p:tav tm="100000">
                                          <p:val>
                                            <p:strVal val="#ppt_h"/>
                                          </p:val>
                                        </p:tav>
                                      </p:tavLst>
                                    </p:anim>
                                    <p:animEffect transition="in" filter="fade">
                                      <p:cBhvr>
                                        <p:cTn id="3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60BA325-FFF4-4966-8B88-3BB97D220B24}"/>
              </a:ext>
            </a:extLst>
          </p:cNvPr>
          <p:cNvSpPr/>
          <p:nvPr/>
        </p:nvSpPr>
        <p:spPr>
          <a:xfrm>
            <a:off x="115504" y="2003164"/>
            <a:ext cx="10866922" cy="2308324"/>
          </a:xfrm>
          <a:prstGeom prst="rect">
            <a:avLst/>
          </a:prstGeom>
        </p:spPr>
        <p:txBody>
          <a:bodyPr wrap="square">
            <a:spAutoFit/>
          </a:bodyPr>
          <a:lstStyle/>
          <a:p>
            <a:r>
              <a:rPr lang="vi-VN" sz="2400" dirty="0">
                <a:solidFill>
                  <a:schemeClr val="accent6">
                    <a:lumMod val="75000"/>
                  </a:schemeClr>
                </a:solidFill>
              </a:rPr>
              <a:t>Trùng biến hình dinh dưỡng bằng cách bắt mồi và tiêu hóa mồi. Được thực hiện qua 4 bước:</a:t>
            </a:r>
            <a:endParaRPr lang="en-US" sz="2400" dirty="0">
              <a:solidFill>
                <a:schemeClr val="accent6">
                  <a:lumMod val="75000"/>
                </a:schemeClr>
              </a:solidFill>
            </a:endParaRPr>
          </a:p>
          <a:p>
            <a:r>
              <a:rPr lang="vi-VN" sz="2400" dirty="0">
                <a:solidFill>
                  <a:schemeClr val="accent6">
                    <a:lumMod val="75000"/>
                  </a:schemeClr>
                </a:solidFill>
              </a:rPr>
              <a:t>Bước 1: Khi chân giả tiếp cận mồi (tảo, vi khuẩn, vun hữu cơ, …).</a:t>
            </a:r>
            <a:endParaRPr lang="en-US" sz="2400" dirty="0">
              <a:solidFill>
                <a:schemeClr val="accent6">
                  <a:lumMod val="75000"/>
                </a:schemeClr>
              </a:solidFill>
            </a:endParaRPr>
          </a:p>
          <a:p>
            <a:r>
              <a:rPr lang="vi-VN" sz="2400" dirty="0">
                <a:solidFill>
                  <a:schemeClr val="accent6">
                    <a:lumMod val="75000"/>
                  </a:schemeClr>
                </a:solidFill>
              </a:rPr>
              <a:t>Bước 2: Lập tức hình thành chân giả thứ hai vây lấy mồi.</a:t>
            </a:r>
            <a:endParaRPr lang="en-US" sz="2400" dirty="0">
              <a:solidFill>
                <a:schemeClr val="accent6">
                  <a:lumMod val="75000"/>
                </a:schemeClr>
              </a:solidFill>
            </a:endParaRPr>
          </a:p>
          <a:p>
            <a:r>
              <a:rPr lang="vi-VN" sz="2400" dirty="0">
                <a:solidFill>
                  <a:schemeClr val="accent6">
                    <a:lumMod val="75000"/>
                  </a:schemeClr>
                </a:solidFill>
              </a:rPr>
              <a:t>Bước 3: Hai chân giả kéo dài nuốt mồi vào sâu trong chất nguyên sinh.</a:t>
            </a:r>
            <a:endParaRPr lang="en-US" sz="2400" dirty="0">
              <a:solidFill>
                <a:schemeClr val="accent6">
                  <a:lumMod val="75000"/>
                </a:schemeClr>
              </a:solidFill>
            </a:endParaRPr>
          </a:p>
          <a:p>
            <a:r>
              <a:rPr lang="vi-VN" sz="2400" dirty="0">
                <a:solidFill>
                  <a:schemeClr val="accent6">
                    <a:lumMod val="75000"/>
                  </a:schemeClr>
                </a:solidFill>
              </a:rPr>
              <a:t>Bước 4: Không bào tiêu hóa tạo thành bao lấy mồi, tiêu hóa nhờ dịch tiêu hóa</a:t>
            </a:r>
            <a:endParaRPr lang="en-US" sz="2400" dirty="0">
              <a:solidFill>
                <a:schemeClr val="accent6">
                  <a:lumMod val="75000"/>
                </a:schemeClr>
              </a:solidFill>
            </a:endParaRPr>
          </a:p>
        </p:txBody>
      </p:sp>
      <p:pic>
        <p:nvPicPr>
          <p:cNvPr id="2050" name="Picture 2" descr="Bài 5. Trùng biến hình và trùng giày - Hoc24">
            <a:extLst>
              <a:ext uri="{FF2B5EF4-FFF2-40B4-BE49-F238E27FC236}">
                <a16:creationId xmlns:a16="http://schemas.microsoft.com/office/drawing/2014/main" id="{248DD0B0-7D31-49FC-A9C8-7DE284250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5344" y="4275058"/>
            <a:ext cx="6217018" cy="2423043"/>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26921654-B6F4-4E2B-BE48-E26A7CAB2223}"/>
              </a:ext>
            </a:extLst>
          </p:cNvPr>
          <p:cNvSpPr/>
          <p:nvPr/>
        </p:nvSpPr>
        <p:spPr>
          <a:xfrm>
            <a:off x="2791326" y="159899"/>
            <a:ext cx="5236143" cy="1386038"/>
          </a:xfrm>
          <a:prstGeom prst="ellipse">
            <a:avLst/>
          </a:prstGeom>
          <a:solidFill>
            <a:srgbClr val="EAFFC1"/>
          </a:solidFill>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ChevronInverted">
              <a:avLst/>
            </a:prstTxWarp>
          </a:bodyPr>
          <a:lstStyle/>
          <a:p>
            <a:pPr algn="ctr"/>
            <a:r>
              <a:rPr lang="en-US" sz="4000" dirty="0">
                <a:solidFill>
                  <a:schemeClr val="accent5">
                    <a:lumMod val="75000"/>
                  </a:schemeClr>
                </a:solidFill>
                <a:latin typeface="Times New Roman" panose="02020603050405020304" pitchFamily="18" charset="0"/>
                <a:cs typeface="Times New Roman" panose="02020603050405020304" pitchFamily="18" charset="0"/>
              </a:rPr>
              <a:t>DINH D</a:t>
            </a:r>
            <a:r>
              <a:rPr lang="vi-VN" sz="4000" dirty="0">
                <a:solidFill>
                  <a:schemeClr val="accent5">
                    <a:lumMod val="75000"/>
                  </a:schemeClr>
                </a:solidFill>
                <a:latin typeface="Times New Roman" panose="02020603050405020304" pitchFamily="18" charset="0"/>
                <a:cs typeface="Times New Roman" panose="02020603050405020304" pitchFamily="18" charset="0"/>
              </a:rPr>
              <a:t>Ư</a:t>
            </a:r>
            <a:r>
              <a:rPr lang="en-US" sz="4000" dirty="0">
                <a:solidFill>
                  <a:schemeClr val="accent5">
                    <a:lumMod val="75000"/>
                  </a:schemeClr>
                </a:solidFill>
                <a:latin typeface="Times New Roman" panose="02020603050405020304" pitchFamily="18" charset="0"/>
                <a:cs typeface="Times New Roman" panose="02020603050405020304" pitchFamily="18" charset="0"/>
              </a:rPr>
              <a:t>ỠNG</a:t>
            </a:r>
          </a:p>
        </p:txBody>
      </p:sp>
    </p:spTree>
    <p:extLst>
      <p:ext uri="{BB962C8B-B14F-4D97-AF65-F5344CB8AC3E}">
        <p14:creationId xmlns:p14="http://schemas.microsoft.com/office/powerpoint/2010/main" val="20722079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wipe(down)">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B750212-1C42-48B5-9F17-8E22270EF110}"/>
              </a:ext>
            </a:extLst>
          </p:cNvPr>
          <p:cNvSpPr/>
          <p:nvPr/>
        </p:nvSpPr>
        <p:spPr>
          <a:xfrm>
            <a:off x="3624146" y="245327"/>
            <a:ext cx="4705815" cy="1070517"/>
          </a:xfrm>
          <a:prstGeom prst="roundRect">
            <a:avLst/>
          </a:prstGeom>
          <a:solidFill>
            <a:srgbClr val="FF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solidFill>
                  <a:srgbClr val="00B0F0"/>
                </a:solidFill>
                <a:latin typeface="Times New Roman" panose="02020603050405020304" pitchFamily="18" charset="0"/>
                <a:cs typeface="Times New Roman" panose="02020603050405020304" pitchFamily="18" charset="0"/>
              </a:rPr>
              <a:t>SINH SẢN</a:t>
            </a:r>
          </a:p>
        </p:txBody>
      </p:sp>
      <p:sp>
        <p:nvSpPr>
          <p:cNvPr id="4" name="Rectangle 3">
            <a:extLst>
              <a:ext uri="{FF2B5EF4-FFF2-40B4-BE49-F238E27FC236}">
                <a16:creationId xmlns:a16="http://schemas.microsoft.com/office/drawing/2014/main" id="{4B24B020-FF59-4AEF-8E80-DFB7CD97BEBC}"/>
              </a:ext>
            </a:extLst>
          </p:cNvPr>
          <p:cNvSpPr/>
          <p:nvPr/>
        </p:nvSpPr>
        <p:spPr>
          <a:xfrm>
            <a:off x="872690" y="1934679"/>
            <a:ext cx="8877702" cy="1569660"/>
          </a:xfrm>
          <a:prstGeom prst="rect">
            <a:avLst/>
          </a:prstGeom>
        </p:spPr>
        <p:txBody>
          <a:bodyPr wrap="square">
            <a:spAutoFit/>
          </a:bodyPr>
          <a:lstStyle/>
          <a:p>
            <a:r>
              <a:rPr lang="vi-VN" sz="3200" dirty="0"/>
              <a:t>Trùng biến hình sinh sản vô tình bằng cách phân tách cơ thể thành hai theo mọi hướng nếu gặp điều kiện thuận lời về thức ăn, nhiệt độ,...</a:t>
            </a:r>
            <a:endParaRPr lang="en-US" sz="3200" dirty="0"/>
          </a:p>
        </p:txBody>
      </p:sp>
      <p:pic>
        <p:nvPicPr>
          <p:cNvPr id="3074" name="Picture 2" descr="Bài 5. Trùng biến hình và trùng giày - Hoc24">
            <a:extLst>
              <a:ext uri="{FF2B5EF4-FFF2-40B4-BE49-F238E27FC236}">
                <a16:creationId xmlns:a16="http://schemas.microsoft.com/office/drawing/2014/main" id="{F8494074-C2C8-42EA-BFFC-65F86E196B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97" y="3630465"/>
            <a:ext cx="4496203" cy="2521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3892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4" name="TextBox 3"/>
          <p:cNvSpPr txBox="1"/>
          <p:nvPr/>
        </p:nvSpPr>
        <p:spPr>
          <a:xfrm>
            <a:off x="2359793" y="648101"/>
            <a:ext cx="2138413"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err="1"/>
              <a:t>Nguyễn</a:t>
            </a:r>
            <a:r>
              <a:rPr lang="en-US" dirty="0"/>
              <a:t> </a:t>
            </a:r>
            <a:r>
              <a:rPr lang="en-US" dirty="0" err="1"/>
              <a:t>Kiều</a:t>
            </a:r>
            <a:r>
              <a:rPr lang="en-US" dirty="0"/>
              <a:t> </a:t>
            </a:r>
            <a:r>
              <a:rPr lang="en-US" dirty="0" err="1"/>
              <a:t>Châu</a:t>
            </a:r>
            <a:r>
              <a:rPr lang="en-US" dirty="0"/>
              <a:t> </a:t>
            </a:r>
          </a:p>
        </p:txBody>
      </p:sp>
      <p:sp>
        <p:nvSpPr>
          <p:cNvPr id="5" name="TextBox 4"/>
          <p:cNvSpPr txBox="1"/>
          <p:nvPr/>
        </p:nvSpPr>
        <p:spPr>
          <a:xfrm>
            <a:off x="5181600" y="1385456"/>
            <a:ext cx="3657600" cy="1015663"/>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sz="6000" dirty="0" err="1">
                <a:latin typeface="Times New Roman" panose="02020603050405020304" pitchFamily="18" charset="0"/>
                <a:cs typeface="Times New Roman" panose="02020603050405020304" pitchFamily="18" charset="0"/>
              </a:rPr>
              <a:t>Trùng</a:t>
            </a:r>
            <a:r>
              <a:rPr lang="en-US" sz="6000" dirty="0">
                <a:latin typeface="Times New Roman" panose="02020603050405020304" pitchFamily="18" charset="0"/>
                <a:cs typeface="Times New Roman" panose="02020603050405020304" pitchFamily="18" charset="0"/>
              </a:rPr>
              <a:t> </a:t>
            </a:r>
            <a:r>
              <a:rPr lang="en-US" sz="6000" dirty="0" err="1">
                <a:latin typeface="Times New Roman" panose="02020603050405020304" pitchFamily="18" charset="0"/>
                <a:cs typeface="Times New Roman" panose="02020603050405020304" pitchFamily="18" charset="0"/>
              </a:rPr>
              <a:t>giày</a:t>
            </a:r>
            <a:r>
              <a:rPr lang="en-US" sz="6000" dirty="0">
                <a:latin typeface="Times New Roman" panose="02020603050405020304" pitchFamily="18" charset="0"/>
                <a:cs typeface="Times New Roman" panose="02020603050405020304" pitchFamily="18" charset="0"/>
              </a:rPr>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763982"/>
            <a:ext cx="43815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descr="D:\All\chơi\Hình các loại\z3024093254198_bc0d15f0de2bb67330203db8780af85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2541" y="1195231"/>
            <a:ext cx="2452918" cy="313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366748"/>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45"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2000"/>
                                        <p:tgtEl>
                                          <p:spTgt spid="1026"/>
                                        </p:tgtEl>
                                      </p:cBhvr>
                                    </p:animEffect>
                                    <p:anim calcmode="lin" valueType="num">
                                      <p:cBhvr>
                                        <p:cTn id="25" dur="2000" fill="hold"/>
                                        <p:tgtEl>
                                          <p:spTgt spid="1026"/>
                                        </p:tgtEl>
                                        <p:attrNameLst>
                                          <p:attrName>ppt_w</p:attrName>
                                        </p:attrNameLst>
                                      </p:cBhvr>
                                      <p:tavLst>
                                        <p:tav tm="0" fmla="#ppt_w*sin(2.5*pi*$)">
                                          <p:val>
                                            <p:fltVal val="0"/>
                                          </p:val>
                                        </p:tav>
                                        <p:tav tm="100000">
                                          <p:val>
                                            <p:fltVal val="1"/>
                                          </p:val>
                                        </p:tav>
                                      </p:tavLst>
                                    </p:anim>
                                    <p:anim calcmode="lin" valueType="num">
                                      <p:cBhvr>
                                        <p:cTn id="26" dur="2000" fill="hold"/>
                                        <p:tgtEl>
                                          <p:spTgt spid="10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Rounded Rectangle 1"/>
          <p:cNvSpPr/>
          <p:nvPr/>
        </p:nvSpPr>
        <p:spPr>
          <a:xfrm>
            <a:off x="2209800" y="381000"/>
            <a:ext cx="3352800" cy="914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Trùng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giày</a:t>
            </a:r>
            <a:endParaRPr lang="en-US" sz="40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492297" y="1812074"/>
            <a:ext cx="5105400" cy="3970318"/>
          </a:xfrm>
          <a:prstGeom prst="rect">
            <a:avLst/>
          </a:prstGeom>
          <a:noFill/>
        </p:spPr>
        <p:txBody>
          <a:bodyPr wrap="square" rtlCol="0">
            <a:spAutoFit/>
          </a:bodyPr>
          <a:lstStyle/>
          <a:p>
            <a:r>
              <a:rPr lang="vi-VN" dirty="0"/>
              <a:t>Trùng đế giày (còn gọi là Paramecium, trùng cỏ, trùng giày hay thảo trùng) là đại diện của lớp Trùng cỏ. Tế bào trùng đế giày đã phân hóa thành nhiều bộ phận. Mỗi bộ phận đảm nhận một chức năng sống nhất định.</a:t>
            </a:r>
          </a:p>
          <a:p>
            <a:endParaRPr lang="vi-VN" dirty="0"/>
          </a:p>
          <a:p>
            <a:r>
              <a:rPr lang="vi-VN" dirty="0"/>
              <a:t>Trùng đế giày được con người biết đến trước tiên trong thế giới động vật đơn bào. Khi chế tạo được kính hiển vi, người ta thử lấy nước "cỏ ngâm" soi thì tình cờ phát hiện ra chúng và vì thế được gọi là "trùng cỏ". Ngày nay "trùng cỏ" trở thành tên chính thức cho nhóm động vật này và nước "cỏ ngâm" vẫn là môi trường nuôi cấy trùng cỏ lý tưởng ở phòng thí nghiệm.</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471" y="1632279"/>
            <a:ext cx="2667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1958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arn(inVertical)">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Rounded Rectangle 1"/>
          <p:cNvSpPr/>
          <p:nvPr/>
        </p:nvSpPr>
        <p:spPr>
          <a:xfrm>
            <a:off x="1981200" y="381000"/>
            <a:ext cx="3352800" cy="10668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Cấu</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tạo</a:t>
            </a:r>
            <a:r>
              <a:rPr lang="en-US" sz="4000" dirty="0">
                <a:latin typeface="Times New Roman" panose="02020603050405020304" pitchFamily="18" charset="0"/>
                <a:cs typeface="Times New Roman" panose="02020603050405020304" pitchFamily="18" charset="0"/>
              </a:rPr>
              <a:t> </a:t>
            </a:r>
          </a:p>
        </p:txBody>
      </p:sp>
      <p:sp>
        <p:nvSpPr>
          <p:cNvPr id="3" name="Rectangle 2"/>
          <p:cNvSpPr/>
          <p:nvPr/>
        </p:nvSpPr>
        <p:spPr>
          <a:xfrm>
            <a:off x="2477429" y="2220951"/>
            <a:ext cx="4343400" cy="2862322"/>
          </a:xfrm>
          <a:prstGeom prst="rect">
            <a:avLst/>
          </a:prstGeom>
        </p:spPr>
        <p:txBody>
          <a:bodyPr wrap="square">
            <a:spAutoFit/>
          </a:bodyPr>
          <a:lstStyle/>
          <a:p>
            <a:r>
              <a:rPr lang="vi-VN" dirty="0"/>
              <a:t>Có hình giống đế giày. Cơ thể có hình khối, không đối xứng, giống chiếc giày. Trùng di chuyển nhờ lông bơi. Phần giữa cơ thể là bộ nhân gồm: nhân lớn và nhân nhỏ. Nửa trước và nửa sau đều có 1 hệ thống không bào co bóp hình hoa thị và ở 1 vị trí cố định. Chỗ lõm của cơ thể là rãnh miệng, cuối rãnh miệng có lỗ miệng và hầu. Mỗi bộ phận đảm nhiệm chức năng sống nhất định.</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8391" y="1222917"/>
            <a:ext cx="40354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02439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075"/>
                                        </p:tgtEl>
                                        <p:attrNameLst>
                                          <p:attrName>style.visibility</p:attrName>
                                        </p:attrNameLst>
                                      </p:cBhvr>
                                      <p:to>
                                        <p:strVal val="visible"/>
                                      </p:to>
                                    </p:set>
                                    <p:animEffect transition="in" filter="fade">
                                      <p:cBhvr>
                                        <p:cTn id="19"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CA262C-BF3E-472F-8CCC-6F041047B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0"/>
            <a:ext cx="7924800" cy="1466850"/>
          </a:xfrm>
          <a:prstGeom prst="rect">
            <a:avLst/>
          </a:prstGeom>
        </p:spPr>
      </p:pic>
      <p:pic>
        <p:nvPicPr>
          <p:cNvPr id="8" name="Picture 7">
            <a:extLst>
              <a:ext uri="{FF2B5EF4-FFF2-40B4-BE49-F238E27FC236}">
                <a16:creationId xmlns:a16="http://schemas.microsoft.com/office/drawing/2014/main" id="{9F3E4257-8A2F-4848-A6A9-523C199D73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21" b="97442" l="6977" r="98372">
                        <a14:foregroundMark x1="28256" y1="12558" x2="29302" y2="8721"/>
                        <a14:foregroundMark x1="21860" y1="15930" x2="23023" y2="20116"/>
                        <a14:foregroundMark x1="28953" y1="27442" x2="34419" y2="28488"/>
                        <a14:foregroundMark x1="29884" y1="21512" x2="35116" y2="20116"/>
                        <a14:foregroundMark x1="18488" y1="25814" x2="24419" y2="27907"/>
                        <a14:foregroundMark x1="19767" y1="35465" x2="20581" y2="34884"/>
                        <a14:foregroundMark x1="35930" y1="38953" x2="38256" y2="38256"/>
                        <a14:foregroundMark x1="23953" y1="45814" x2="28837" y2="44419"/>
                        <a14:foregroundMark x1="24070" y1="35465" x2="24070" y2="35233"/>
                        <a14:foregroundMark x1="27442" y1="34070" x2="27442" y2="34070"/>
                        <a14:foregroundMark x1="16628" y1="41047" x2="18372" y2="44186"/>
                        <a14:foregroundMark x1="9535" y1="50814" x2="14884" y2="51395"/>
                        <a14:foregroundMark x1="19419" y1="54186" x2="21512" y2="51860"/>
                        <a14:foregroundMark x1="22558" y1="51860" x2="23605" y2="50814"/>
                        <a14:foregroundMark x1="55233" y1="32442" x2="56395" y2="32791"/>
                        <a14:foregroundMark x1="62209" y1="36512" x2="65116" y2="35233"/>
                        <a14:foregroundMark x1="56395" y1="40000" x2="56395" y2="40000"/>
                        <a14:foregroundMark x1="21279" y1="64767" x2="22209" y2="64651"/>
                        <a14:foregroundMark x1="24419" y1="69651" x2="29884" y2="69651"/>
                        <a14:foregroundMark x1="21279" y1="78256" x2="21628" y2="78953"/>
                        <a14:foregroundMark x1="13140" y1="67093" x2="15930" y2="67907"/>
                        <a14:foregroundMark x1="10116" y1="83372" x2="14651" y2="82093"/>
                        <a14:foregroundMark x1="21860" y1="69884" x2="21860" y2="69884"/>
                        <a14:foregroundMark x1="33837" y1="83721" x2="35930" y2="83721"/>
                        <a14:foregroundMark x1="43837" y1="65116" x2="45233" y2="67558"/>
                        <a14:foregroundMark x1="51744" y1="65814" x2="55581" y2="64070"/>
                        <a14:foregroundMark x1="50698" y1="74186" x2="55581" y2="74419"/>
                        <a14:foregroundMark x1="48721" y1="80698" x2="51860" y2="81047"/>
                        <a14:foregroundMark x1="44186" y1="75814" x2="44186" y2="75814"/>
                        <a14:foregroundMark x1="66395" y1="66395" x2="70349" y2="67791"/>
                        <a14:foregroundMark x1="64070" y1="78721" x2="64070" y2="78721"/>
                        <a14:foregroundMark x1="59419" y1="86860" x2="59419" y2="86860"/>
                        <a14:foregroundMark x1="74186" y1="82791" x2="76512" y2="82791"/>
                        <a14:foregroundMark x1="81163" y1="83488" x2="85581" y2="82326"/>
                        <a14:foregroundMark x1="79767" y1="90814" x2="81512" y2="95581"/>
                        <a14:foregroundMark x1="88488" y1="89302" x2="91163" y2="89419"/>
                        <a14:foregroundMark x1="67442" y1="92558" x2="73140" y2="92209"/>
                        <a14:foregroundMark x1="60116" y1="92558" x2="63372" y2="92791"/>
                        <a14:foregroundMark x1="63023" y1="85581" x2="67209" y2="86977"/>
                      </a14:backgroundRemoval>
                    </a14:imgEffect>
                  </a14:imgLayer>
                </a14:imgProps>
              </a:ext>
              <a:ext uri="{28A0092B-C50C-407E-A947-70E740481C1C}">
                <a14:useLocalDpi xmlns:a14="http://schemas.microsoft.com/office/drawing/2010/main" val="0"/>
              </a:ext>
            </a:extLst>
          </a:blip>
          <a:stretch>
            <a:fillRect/>
          </a:stretch>
        </p:blipFill>
        <p:spPr>
          <a:xfrm>
            <a:off x="0" y="3695699"/>
            <a:ext cx="3137034" cy="3137034"/>
          </a:xfrm>
          <a:prstGeom prst="rect">
            <a:avLst/>
          </a:prstGeom>
        </p:spPr>
      </p:pic>
      <p:pic>
        <p:nvPicPr>
          <p:cNvPr id="9" name="Picture 8">
            <a:extLst>
              <a:ext uri="{FF2B5EF4-FFF2-40B4-BE49-F238E27FC236}">
                <a16:creationId xmlns:a16="http://schemas.microsoft.com/office/drawing/2014/main" id="{D92E14CF-BD99-4B1F-B68B-71082B89382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721" b="97442" l="6977" r="98372">
                        <a14:foregroundMark x1="28256" y1="12558" x2="29302" y2="8721"/>
                        <a14:foregroundMark x1="21860" y1="15930" x2="23023" y2="20116"/>
                        <a14:foregroundMark x1="28953" y1="27442" x2="34419" y2="28488"/>
                        <a14:foregroundMark x1="29884" y1="21512" x2="35116" y2="20116"/>
                        <a14:foregroundMark x1="18488" y1="25814" x2="24419" y2="27907"/>
                        <a14:foregroundMark x1="19767" y1="35465" x2="20581" y2="34884"/>
                        <a14:foregroundMark x1="35930" y1="38953" x2="38256" y2="38256"/>
                        <a14:foregroundMark x1="23953" y1="45814" x2="28837" y2="44419"/>
                        <a14:foregroundMark x1="24070" y1="35465" x2="24070" y2="35233"/>
                        <a14:foregroundMark x1="27442" y1="34070" x2="27442" y2="34070"/>
                        <a14:foregroundMark x1="16628" y1="41047" x2="18372" y2="44186"/>
                        <a14:foregroundMark x1="9535" y1="50814" x2="14884" y2="51395"/>
                        <a14:foregroundMark x1="19419" y1="54186" x2="21512" y2="51860"/>
                        <a14:foregroundMark x1="22558" y1="51860" x2="23605" y2="50814"/>
                        <a14:foregroundMark x1="55233" y1="32442" x2="56395" y2="32791"/>
                        <a14:foregroundMark x1="62209" y1="36512" x2="65116" y2="35233"/>
                        <a14:foregroundMark x1="56395" y1="40000" x2="56395" y2="40000"/>
                        <a14:foregroundMark x1="21279" y1="64767" x2="22209" y2="64651"/>
                        <a14:foregroundMark x1="24419" y1="69651" x2="29884" y2="69651"/>
                        <a14:foregroundMark x1="21279" y1="78256" x2="21628" y2="78953"/>
                        <a14:foregroundMark x1="13140" y1="67093" x2="15930" y2="67907"/>
                        <a14:foregroundMark x1="10116" y1="83372" x2="14651" y2="82093"/>
                        <a14:foregroundMark x1="21860" y1="69884" x2="21860" y2="69884"/>
                        <a14:foregroundMark x1="33837" y1="83721" x2="35930" y2="83721"/>
                        <a14:foregroundMark x1="43837" y1="65116" x2="45233" y2="67558"/>
                        <a14:foregroundMark x1="51744" y1="65814" x2="55581" y2="64070"/>
                        <a14:foregroundMark x1="50698" y1="74186" x2="55581" y2="74419"/>
                        <a14:foregroundMark x1="48721" y1="80698" x2="51860" y2="81047"/>
                        <a14:foregroundMark x1="44186" y1="75814" x2="44186" y2="75814"/>
                        <a14:foregroundMark x1="66395" y1="66395" x2="70349" y2="67791"/>
                        <a14:foregroundMark x1="64070" y1="78721" x2="64070" y2="78721"/>
                        <a14:foregroundMark x1="59419" y1="86860" x2="59419" y2="86860"/>
                        <a14:foregroundMark x1="74186" y1="82791" x2="76512" y2="82791"/>
                        <a14:foregroundMark x1="81163" y1="83488" x2="85581" y2="82326"/>
                        <a14:foregroundMark x1="79767" y1="90814" x2="81512" y2="95581"/>
                        <a14:foregroundMark x1="88488" y1="89302" x2="91163" y2="89419"/>
                        <a14:foregroundMark x1="67442" y1="92558" x2="73140" y2="92209"/>
                        <a14:foregroundMark x1="60116" y1="92558" x2="63372" y2="92791"/>
                        <a14:foregroundMark x1="63023" y1="85581" x2="67209" y2="86977"/>
                      </a14:backgroundRemoval>
                    </a14:imgEffect>
                  </a14:imgLayer>
                </a14:imgProps>
              </a:ext>
              <a:ext uri="{28A0092B-C50C-407E-A947-70E740481C1C}">
                <a14:useLocalDpi xmlns:a14="http://schemas.microsoft.com/office/drawing/2010/main" val="0"/>
              </a:ext>
            </a:extLst>
          </a:blip>
          <a:stretch>
            <a:fillRect/>
          </a:stretch>
        </p:blipFill>
        <p:spPr>
          <a:xfrm rot="15610652">
            <a:off x="9202555" y="3862538"/>
            <a:ext cx="3137034" cy="3137034"/>
          </a:xfrm>
          <a:prstGeom prst="rect">
            <a:avLst/>
          </a:prstGeom>
        </p:spPr>
      </p:pic>
      <p:sp>
        <p:nvSpPr>
          <p:cNvPr id="10" name="Rectangle: Rounded Corners 9">
            <a:extLst>
              <a:ext uri="{FF2B5EF4-FFF2-40B4-BE49-F238E27FC236}">
                <a16:creationId xmlns:a16="http://schemas.microsoft.com/office/drawing/2014/main" id="{0FA2A104-EA9E-4629-855B-4F9E2E59A86E}"/>
              </a:ext>
            </a:extLst>
          </p:cNvPr>
          <p:cNvSpPr/>
          <p:nvPr/>
        </p:nvSpPr>
        <p:spPr>
          <a:xfrm>
            <a:off x="4697128" y="1386038"/>
            <a:ext cx="2531445" cy="818147"/>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mic Sans MS" panose="030F0702030302020204" pitchFamily="66" charset="0"/>
              </a:rPr>
              <a:t>ĐỘNG VẬT NGUYÊN SINH</a:t>
            </a:r>
          </a:p>
        </p:txBody>
      </p:sp>
      <p:cxnSp>
        <p:nvCxnSpPr>
          <p:cNvPr id="13" name="Straight Arrow Connector 12">
            <a:extLst>
              <a:ext uri="{FF2B5EF4-FFF2-40B4-BE49-F238E27FC236}">
                <a16:creationId xmlns:a16="http://schemas.microsoft.com/office/drawing/2014/main" id="{AFD27C5C-DE98-4C70-8EB0-7F1ED6D1A231}"/>
              </a:ext>
            </a:extLst>
          </p:cNvPr>
          <p:cNvCxnSpPr>
            <a:cxnSpLocks/>
          </p:cNvCxnSpPr>
          <p:nvPr/>
        </p:nvCxnSpPr>
        <p:spPr>
          <a:xfrm flipH="1">
            <a:off x="3553728" y="1800626"/>
            <a:ext cx="1143400" cy="6035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F92C07A-DC37-42B7-8ED1-60931D64F47F}"/>
              </a:ext>
            </a:extLst>
          </p:cNvPr>
          <p:cNvCxnSpPr>
            <a:cxnSpLocks/>
          </p:cNvCxnSpPr>
          <p:nvPr/>
        </p:nvCxnSpPr>
        <p:spPr>
          <a:xfrm flipH="1">
            <a:off x="3561658" y="2132597"/>
            <a:ext cx="1157684" cy="660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B68CF5-2942-479A-A714-09B59BC497E6}"/>
              </a:ext>
            </a:extLst>
          </p:cNvPr>
          <p:cNvCxnSpPr>
            <a:cxnSpLocks/>
          </p:cNvCxnSpPr>
          <p:nvPr/>
        </p:nvCxnSpPr>
        <p:spPr>
          <a:xfrm flipH="1">
            <a:off x="3997045" y="2217670"/>
            <a:ext cx="1024852" cy="9071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B59B532-E6D4-4C2D-AF47-7E272219269A}"/>
              </a:ext>
            </a:extLst>
          </p:cNvPr>
          <p:cNvCxnSpPr>
            <a:cxnSpLocks/>
          </p:cNvCxnSpPr>
          <p:nvPr/>
        </p:nvCxnSpPr>
        <p:spPr>
          <a:xfrm flipH="1">
            <a:off x="5116503" y="2209297"/>
            <a:ext cx="612515" cy="126078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258D325-D55E-4443-8BBB-F937587B6A8F}"/>
              </a:ext>
            </a:extLst>
          </p:cNvPr>
          <p:cNvCxnSpPr>
            <a:cxnSpLocks/>
          </p:cNvCxnSpPr>
          <p:nvPr/>
        </p:nvCxnSpPr>
        <p:spPr>
          <a:xfrm flipH="1">
            <a:off x="4058182" y="2204185"/>
            <a:ext cx="1325371" cy="13376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95BA9EE-6BDF-4CAC-9798-74C22E9D33B1}"/>
              </a:ext>
            </a:extLst>
          </p:cNvPr>
          <p:cNvCxnSpPr>
            <a:cxnSpLocks/>
          </p:cNvCxnSpPr>
          <p:nvPr/>
        </p:nvCxnSpPr>
        <p:spPr>
          <a:xfrm flipH="1">
            <a:off x="5965885" y="2217677"/>
            <a:ext cx="169223" cy="16664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EF68999-ECA4-4F5B-9B38-A660C1FB072E}"/>
              </a:ext>
            </a:extLst>
          </p:cNvPr>
          <p:cNvCxnSpPr>
            <a:cxnSpLocks/>
          </p:cNvCxnSpPr>
          <p:nvPr/>
        </p:nvCxnSpPr>
        <p:spPr>
          <a:xfrm>
            <a:off x="6558483" y="2216718"/>
            <a:ext cx="231718" cy="12122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DCB69B6-2BCD-4F08-A55C-408EE9F2A44E}"/>
              </a:ext>
            </a:extLst>
          </p:cNvPr>
          <p:cNvCxnSpPr>
            <a:cxnSpLocks/>
          </p:cNvCxnSpPr>
          <p:nvPr/>
        </p:nvCxnSpPr>
        <p:spPr>
          <a:xfrm>
            <a:off x="6869643" y="2212307"/>
            <a:ext cx="1432984" cy="16718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9D8990-3C6F-4506-8659-366B44655F04}"/>
              </a:ext>
            </a:extLst>
          </p:cNvPr>
          <p:cNvCxnSpPr>
            <a:cxnSpLocks/>
          </p:cNvCxnSpPr>
          <p:nvPr/>
        </p:nvCxnSpPr>
        <p:spPr>
          <a:xfrm>
            <a:off x="7260552" y="2114224"/>
            <a:ext cx="1311618" cy="10546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D8E4C3E-2FCD-4A75-A80A-4852A88D3397}"/>
              </a:ext>
            </a:extLst>
          </p:cNvPr>
          <p:cNvCxnSpPr>
            <a:cxnSpLocks/>
          </p:cNvCxnSpPr>
          <p:nvPr/>
        </p:nvCxnSpPr>
        <p:spPr>
          <a:xfrm>
            <a:off x="7241444" y="1697629"/>
            <a:ext cx="1251284" cy="8095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0BA2C9A-E149-4531-8C02-7CC6D8FCB562}"/>
              </a:ext>
            </a:extLst>
          </p:cNvPr>
          <p:cNvSpPr txBox="1"/>
          <p:nvPr/>
        </p:nvSpPr>
        <p:spPr>
          <a:xfrm>
            <a:off x="2452177" y="2250321"/>
            <a:ext cx="951738" cy="307777"/>
          </a:xfrm>
          <a:prstGeom prst="rect">
            <a:avLst/>
          </a:prstGeom>
          <a:solidFill>
            <a:srgbClr val="98D3F2"/>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dirty="0" err="1">
                <a:latin typeface="Comic Sans MS" panose="030F0702030302020204" pitchFamily="66" charset="0"/>
              </a:rPr>
              <a:t>roi</a:t>
            </a:r>
            <a:endParaRPr lang="en-US" sz="1400" dirty="0">
              <a:latin typeface="Comic Sans MS" panose="030F0702030302020204" pitchFamily="66" charset="0"/>
            </a:endParaRPr>
          </a:p>
        </p:txBody>
      </p:sp>
      <p:sp>
        <p:nvSpPr>
          <p:cNvPr id="46" name="TextBox 45">
            <a:extLst>
              <a:ext uri="{FF2B5EF4-FFF2-40B4-BE49-F238E27FC236}">
                <a16:creationId xmlns:a16="http://schemas.microsoft.com/office/drawing/2014/main" id="{FA285001-8BF9-4448-8E33-E9356B6F9743}"/>
              </a:ext>
            </a:extLst>
          </p:cNvPr>
          <p:cNvSpPr txBox="1"/>
          <p:nvPr/>
        </p:nvSpPr>
        <p:spPr>
          <a:xfrm>
            <a:off x="2504915" y="2693375"/>
            <a:ext cx="951739" cy="307777"/>
          </a:xfrm>
          <a:prstGeom prst="rect">
            <a:avLst/>
          </a:prstGeom>
          <a:solidFill>
            <a:srgbClr val="FFCCFF"/>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dirty="0" err="1">
                <a:latin typeface="Comic Sans MS" panose="030F0702030302020204" pitchFamily="66" charset="0"/>
              </a:rPr>
              <a:t>lỗ</a:t>
            </a:r>
            <a:endParaRPr lang="en-US" sz="1400" dirty="0">
              <a:latin typeface="Comic Sans MS" panose="030F0702030302020204" pitchFamily="66" charset="0"/>
            </a:endParaRPr>
          </a:p>
        </p:txBody>
      </p:sp>
      <p:sp>
        <p:nvSpPr>
          <p:cNvPr id="47" name="TextBox 46">
            <a:extLst>
              <a:ext uri="{FF2B5EF4-FFF2-40B4-BE49-F238E27FC236}">
                <a16:creationId xmlns:a16="http://schemas.microsoft.com/office/drawing/2014/main" id="{E3727E7D-5316-47FD-A34A-614866AFA8C1}"/>
              </a:ext>
            </a:extLst>
          </p:cNvPr>
          <p:cNvSpPr txBox="1"/>
          <p:nvPr/>
        </p:nvSpPr>
        <p:spPr>
          <a:xfrm>
            <a:off x="2452559" y="3162301"/>
            <a:ext cx="1459857" cy="307777"/>
          </a:xfrm>
          <a:prstGeom prst="rect">
            <a:avLst/>
          </a:prstGeom>
          <a:solidFill>
            <a:srgbClr val="CC00FF"/>
          </a:solidFill>
        </p:spPr>
        <p:txBody>
          <a:bodyPr wrap="square" rtlCol="0">
            <a:spAutoFit/>
          </a:bodyPr>
          <a:lstStyle/>
          <a:p>
            <a:r>
              <a:rPr lang="en-US" sz="1400" dirty="0" err="1">
                <a:solidFill>
                  <a:schemeClr val="bg1"/>
                </a:solidFill>
                <a:latin typeface="Comic Sans MS" panose="030F0702030302020204" pitchFamily="66" charset="0"/>
              </a:rPr>
              <a:t>Trùng</a:t>
            </a:r>
            <a:r>
              <a:rPr lang="en-US" sz="1400" dirty="0">
                <a:solidFill>
                  <a:schemeClr val="bg1"/>
                </a:solidFill>
                <a:latin typeface="Comic Sans MS" panose="030F0702030302020204" pitchFamily="66" charset="0"/>
              </a:rPr>
              <a:t> </a:t>
            </a:r>
            <a:r>
              <a:rPr lang="en-US" sz="1400" dirty="0" err="1">
                <a:solidFill>
                  <a:schemeClr val="bg1"/>
                </a:solidFill>
                <a:latin typeface="Comic Sans MS" panose="030F0702030302020204" pitchFamily="66" charset="0"/>
              </a:rPr>
              <a:t>biến</a:t>
            </a:r>
            <a:r>
              <a:rPr lang="en-US" sz="1400" dirty="0">
                <a:solidFill>
                  <a:schemeClr val="bg1"/>
                </a:solidFill>
                <a:latin typeface="Comic Sans MS" panose="030F0702030302020204" pitchFamily="66" charset="0"/>
              </a:rPr>
              <a:t> </a:t>
            </a:r>
            <a:r>
              <a:rPr lang="en-US" sz="1400" dirty="0" err="1">
                <a:solidFill>
                  <a:schemeClr val="bg1"/>
                </a:solidFill>
                <a:latin typeface="Comic Sans MS" panose="030F0702030302020204" pitchFamily="66" charset="0"/>
              </a:rPr>
              <a:t>hình</a:t>
            </a:r>
            <a:r>
              <a:rPr lang="en-US" sz="1400" dirty="0">
                <a:solidFill>
                  <a:schemeClr val="bg1"/>
                </a:solidFill>
                <a:latin typeface="Comic Sans MS" panose="030F0702030302020204" pitchFamily="66" charset="0"/>
              </a:rPr>
              <a:t> </a:t>
            </a:r>
          </a:p>
        </p:txBody>
      </p:sp>
      <p:sp>
        <p:nvSpPr>
          <p:cNvPr id="48" name="TextBox 47">
            <a:extLst>
              <a:ext uri="{FF2B5EF4-FFF2-40B4-BE49-F238E27FC236}">
                <a16:creationId xmlns:a16="http://schemas.microsoft.com/office/drawing/2014/main" id="{E5514AFC-3703-47C5-B2E1-1E461B8E79DE}"/>
              </a:ext>
            </a:extLst>
          </p:cNvPr>
          <p:cNvSpPr txBox="1"/>
          <p:nvPr/>
        </p:nvSpPr>
        <p:spPr>
          <a:xfrm>
            <a:off x="3009871" y="3576350"/>
            <a:ext cx="1098123" cy="307777"/>
          </a:xfrm>
          <a:prstGeom prst="rect">
            <a:avLst/>
          </a:prstGeom>
          <a:solidFill>
            <a:srgbClr val="FFEAD5"/>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dirty="0" err="1">
                <a:latin typeface="Comic Sans MS" panose="030F0702030302020204" pitchFamily="66" charset="0"/>
              </a:rPr>
              <a:t>giày</a:t>
            </a:r>
            <a:endParaRPr lang="en-US" sz="1400" dirty="0">
              <a:latin typeface="Comic Sans MS" panose="030F0702030302020204" pitchFamily="66" charset="0"/>
            </a:endParaRPr>
          </a:p>
        </p:txBody>
      </p:sp>
      <p:sp>
        <p:nvSpPr>
          <p:cNvPr id="53" name="TextBox 52">
            <a:extLst>
              <a:ext uri="{FF2B5EF4-FFF2-40B4-BE49-F238E27FC236}">
                <a16:creationId xmlns:a16="http://schemas.microsoft.com/office/drawing/2014/main" id="{DEADE7C0-1441-4466-AB4E-2208C1BA70C1}"/>
              </a:ext>
            </a:extLst>
          </p:cNvPr>
          <p:cNvSpPr txBox="1"/>
          <p:nvPr/>
        </p:nvSpPr>
        <p:spPr>
          <a:xfrm>
            <a:off x="4226622" y="3524669"/>
            <a:ext cx="1343568" cy="307777"/>
          </a:xfrm>
          <a:prstGeom prst="rect">
            <a:avLst/>
          </a:prstGeom>
          <a:solidFill>
            <a:srgbClr val="E6F4E4"/>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a:latin typeface="Comic Sans MS" panose="030F0702030302020204" pitchFamily="66" charset="0"/>
              </a:rPr>
              <a:t>bào </a:t>
            </a:r>
            <a:r>
              <a:rPr lang="en-US" sz="1400" dirty="0" err="1">
                <a:latin typeface="Comic Sans MS" panose="030F0702030302020204" pitchFamily="66" charset="0"/>
              </a:rPr>
              <a:t>tử</a:t>
            </a:r>
            <a:endParaRPr lang="en-US" sz="1400" dirty="0">
              <a:latin typeface="Comic Sans MS" panose="030F0702030302020204" pitchFamily="66" charset="0"/>
            </a:endParaRPr>
          </a:p>
        </p:txBody>
      </p:sp>
      <p:sp>
        <p:nvSpPr>
          <p:cNvPr id="56" name="TextBox 55">
            <a:extLst>
              <a:ext uri="{FF2B5EF4-FFF2-40B4-BE49-F238E27FC236}">
                <a16:creationId xmlns:a16="http://schemas.microsoft.com/office/drawing/2014/main" id="{32217122-951C-4ABE-98AF-48E87F4C8D34}"/>
              </a:ext>
            </a:extLst>
          </p:cNvPr>
          <p:cNvSpPr txBox="1"/>
          <p:nvPr/>
        </p:nvSpPr>
        <p:spPr>
          <a:xfrm>
            <a:off x="5301715" y="3970850"/>
            <a:ext cx="1267290" cy="310000"/>
          </a:xfrm>
          <a:prstGeom prst="rect">
            <a:avLst/>
          </a:prstGeom>
          <a:solidFill>
            <a:schemeClr val="accent2">
              <a:lumMod val="60000"/>
              <a:lumOff val="40000"/>
            </a:schemeClr>
          </a:solidFill>
        </p:spPr>
        <p:txBody>
          <a:bodyPr wrap="square" rtlCol="0">
            <a:spAutoFit/>
          </a:bodyPr>
          <a:lstStyle/>
          <a:p>
            <a:r>
              <a:rPr lang="en-US" sz="1400" dirty="0" err="1">
                <a:solidFill>
                  <a:schemeClr val="bg1"/>
                </a:solidFill>
                <a:latin typeface="Comic Sans MS" panose="030F0702030302020204" pitchFamily="66" charset="0"/>
              </a:rPr>
              <a:t>Trùng</a:t>
            </a:r>
            <a:r>
              <a:rPr lang="en-US" sz="1400" dirty="0">
                <a:solidFill>
                  <a:schemeClr val="bg1"/>
                </a:solidFill>
                <a:latin typeface="Comic Sans MS" panose="030F0702030302020204" pitchFamily="66" charset="0"/>
              </a:rPr>
              <a:t> </a:t>
            </a:r>
            <a:r>
              <a:rPr lang="en-US" sz="1400" dirty="0" err="1">
                <a:solidFill>
                  <a:schemeClr val="bg1"/>
                </a:solidFill>
                <a:latin typeface="Comic Sans MS" panose="030F0702030302020204" pitchFamily="66" charset="0"/>
              </a:rPr>
              <a:t>kiết</a:t>
            </a:r>
            <a:r>
              <a:rPr lang="en-US" sz="1400" dirty="0">
                <a:solidFill>
                  <a:schemeClr val="bg1"/>
                </a:solidFill>
                <a:latin typeface="Comic Sans MS" panose="030F0702030302020204" pitchFamily="66" charset="0"/>
              </a:rPr>
              <a:t> </a:t>
            </a:r>
            <a:r>
              <a:rPr lang="en-US" sz="1400" dirty="0" err="1">
                <a:solidFill>
                  <a:schemeClr val="bg1"/>
                </a:solidFill>
                <a:latin typeface="Comic Sans MS" panose="030F0702030302020204" pitchFamily="66" charset="0"/>
              </a:rPr>
              <a:t>lị</a:t>
            </a:r>
            <a:endParaRPr lang="en-US" sz="1400" dirty="0">
              <a:solidFill>
                <a:schemeClr val="bg1"/>
              </a:solidFill>
              <a:latin typeface="Comic Sans MS" panose="030F0702030302020204" pitchFamily="66" charset="0"/>
            </a:endParaRPr>
          </a:p>
        </p:txBody>
      </p:sp>
      <p:sp>
        <p:nvSpPr>
          <p:cNvPr id="59" name="TextBox 58">
            <a:extLst>
              <a:ext uri="{FF2B5EF4-FFF2-40B4-BE49-F238E27FC236}">
                <a16:creationId xmlns:a16="http://schemas.microsoft.com/office/drawing/2014/main" id="{FF684950-6F7A-423C-A658-28793CA91388}"/>
              </a:ext>
            </a:extLst>
          </p:cNvPr>
          <p:cNvSpPr txBox="1"/>
          <p:nvPr/>
        </p:nvSpPr>
        <p:spPr>
          <a:xfrm>
            <a:off x="6234041" y="3498945"/>
            <a:ext cx="1393620" cy="307777"/>
          </a:xfrm>
          <a:prstGeom prst="rect">
            <a:avLst/>
          </a:prstGeom>
          <a:solidFill>
            <a:srgbClr val="D2D1F3"/>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dirty="0" err="1">
                <a:latin typeface="Comic Sans MS" panose="030F0702030302020204" pitchFamily="66" charset="0"/>
              </a:rPr>
              <a:t>sốt</a:t>
            </a:r>
            <a:r>
              <a:rPr lang="en-US" sz="1400" dirty="0">
                <a:latin typeface="Comic Sans MS" panose="030F0702030302020204" pitchFamily="66" charset="0"/>
              </a:rPr>
              <a:t> </a:t>
            </a:r>
            <a:r>
              <a:rPr lang="en-US" sz="1400" dirty="0" err="1">
                <a:latin typeface="Comic Sans MS" panose="030F0702030302020204" pitchFamily="66" charset="0"/>
              </a:rPr>
              <a:t>rét</a:t>
            </a:r>
            <a:endParaRPr lang="en-US" sz="1400" dirty="0">
              <a:latin typeface="Comic Sans MS" panose="030F0702030302020204" pitchFamily="66" charset="0"/>
            </a:endParaRPr>
          </a:p>
        </p:txBody>
      </p:sp>
      <p:sp>
        <p:nvSpPr>
          <p:cNvPr id="61" name="TextBox 60">
            <a:extLst>
              <a:ext uri="{FF2B5EF4-FFF2-40B4-BE49-F238E27FC236}">
                <a16:creationId xmlns:a16="http://schemas.microsoft.com/office/drawing/2014/main" id="{A87FCB09-F097-444B-ADE6-1190065E9D9F}"/>
              </a:ext>
            </a:extLst>
          </p:cNvPr>
          <p:cNvSpPr txBox="1"/>
          <p:nvPr/>
        </p:nvSpPr>
        <p:spPr>
          <a:xfrm>
            <a:off x="7512681" y="3929411"/>
            <a:ext cx="2442009" cy="307777"/>
          </a:xfrm>
          <a:prstGeom prst="rect">
            <a:avLst/>
          </a:prstGeom>
          <a:solidFill>
            <a:srgbClr val="ABFFFF"/>
          </a:solidFill>
        </p:spPr>
        <p:txBody>
          <a:bodyPr wrap="square" rtlCol="0">
            <a:spAutoFit/>
          </a:bodyPr>
          <a:lstStyle/>
          <a:p>
            <a:r>
              <a:rPr lang="en-US" sz="1400" dirty="0" err="1">
                <a:latin typeface="Comic Sans MS" panose="030F0702030302020204" pitchFamily="66" charset="0"/>
              </a:rPr>
              <a:t>Trùng</a:t>
            </a:r>
            <a:r>
              <a:rPr lang="en-US" sz="1400" dirty="0">
                <a:latin typeface="Comic Sans MS" panose="030F0702030302020204" pitchFamily="66" charset="0"/>
              </a:rPr>
              <a:t> </a:t>
            </a:r>
            <a:r>
              <a:rPr lang="en-US" sz="1400" dirty="0" err="1">
                <a:latin typeface="Comic Sans MS" panose="030F0702030302020204" pitchFamily="66" charset="0"/>
              </a:rPr>
              <a:t>lông</a:t>
            </a:r>
            <a:r>
              <a:rPr lang="en-US" sz="1400" dirty="0">
                <a:latin typeface="Comic Sans MS" panose="030F0702030302020204" pitchFamily="66" charset="0"/>
              </a:rPr>
              <a:t> Balantidium coli</a:t>
            </a:r>
          </a:p>
        </p:txBody>
      </p:sp>
      <p:sp>
        <p:nvSpPr>
          <p:cNvPr id="63" name="TextBox 62">
            <a:extLst>
              <a:ext uri="{FF2B5EF4-FFF2-40B4-BE49-F238E27FC236}">
                <a16:creationId xmlns:a16="http://schemas.microsoft.com/office/drawing/2014/main" id="{A226263D-04CF-4881-906A-8350522DB4EE}"/>
              </a:ext>
            </a:extLst>
          </p:cNvPr>
          <p:cNvSpPr txBox="1"/>
          <p:nvPr/>
        </p:nvSpPr>
        <p:spPr>
          <a:xfrm>
            <a:off x="8102646" y="3216892"/>
            <a:ext cx="1710638" cy="307777"/>
          </a:xfrm>
          <a:prstGeom prst="rect">
            <a:avLst/>
          </a:prstGeom>
          <a:solidFill>
            <a:srgbClr val="EDDFCF"/>
          </a:solidFill>
        </p:spPr>
        <p:txBody>
          <a:bodyPr wrap="square" rtlCol="0">
            <a:spAutoFit/>
          </a:bodyPr>
          <a:lstStyle/>
          <a:p>
            <a:r>
              <a:rPr lang="en-US" sz="1400" dirty="0" err="1">
                <a:latin typeface="Comic Sans MS" panose="030F0702030302020204" pitchFamily="66" charset="0"/>
              </a:rPr>
              <a:t>Ngành</a:t>
            </a:r>
            <a:r>
              <a:rPr lang="en-US" sz="1400" dirty="0">
                <a:latin typeface="Comic Sans MS" panose="030F0702030302020204" pitchFamily="66" charset="0"/>
              </a:rPr>
              <a:t> </a:t>
            </a:r>
            <a:r>
              <a:rPr lang="en-US" sz="1400" dirty="0" err="1">
                <a:latin typeface="Comic Sans MS" panose="030F0702030302020204" pitchFamily="66" charset="0"/>
              </a:rPr>
              <a:t>Sacordina</a:t>
            </a:r>
            <a:endParaRPr lang="en-US" sz="1400" dirty="0">
              <a:latin typeface="Comic Sans MS" panose="030F0702030302020204" pitchFamily="66" charset="0"/>
            </a:endParaRPr>
          </a:p>
        </p:txBody>
      </p:sp>
      <p:grpSp>
        <p:nvGrpSpPr>
          <p:cNvPr id="3" name="Group 2">
            <a:extLst>
              <a:ext uri="{FF2B5EF4-FFF2-40B4-BE49-F238E27FC236}">
                <a16:creationId xmlns:a16="http://schemas.microsoft.com/office/drawing/2014/main" id="{0A47A93A-E0B5-4187-8254-315E27CD75D9}"/>
              </a:ext>
            </a:extLst>
          </p:cNvPr>
          <p:cNvGrpSpPr/>
          <p:nvPr/>
        </p:nvGrpSpPr>
        <p:grpSpPr>
          <a:xfrm>
            <a:off x="8321735" y="2568189"/>
            <a:ext cx="3222912" cy="325343"/>
            <a:chOff x="8321735" y="2606822"/>
            <a:chExt cx="3222912" cy="325343"/>
          </a:xfrm>
        </p:grpSpPr>
        <p:sp>
          <p:nvSpPr>
            <p:cNvPr id="66" name="TextBox 65">
              <a:extLst>
                <a:ext uri="{FF2B5EF4-FFF2-40B4-BE49-F238E27FC236}">
                  <a16:creationId xmlns:a16="http://schemas.microsoft.com/office/drawing/2014/main" id="{B3757443-FEBC-4D68-9317-3D993F54B285}"/>
                </a:ext>
              </a:extLst>
            </p:cNvPr>
            <p:cNvSpPr txBox="1"/>
            <p:nvPr/>
          </p:nvSpPr>
          <p:spPr>
            <a:xfrm>
              <a:off x="8364733" y="2607839"/>
              <a:ext cx="3179914" cy="324326"/>
            </a:xfrm>
            <a:prstGeom prst="rect">
              <a:avLst/>
            </a:prstGeom>
            <a:solidFill>
              <a:srgbClr val="CEFACF"/>
            </a:solidFill>
          </p:spPr>
          <p:txBody>
            <a:bodyPr wrap="square" rtlCol="0">
              <a:spAutoFit/>
            </a:bodyPr>
            <a:lstStyle/>
            <a:p>
              <a:endParaRPr lang="en-US" sz="1400" dirty="0">
                <a:latin typeface="Comic Sans MS" panose="030F0702030302020204" pitchFamily="66" charset="0"/>
              </a:endParaRPr>
            </a:p>
          </p:txBody>
        </p:sp>
        <p:sp>
          <p:nvSpPr>
            <p:cNvPr id="2" name="Rectangle 1">
              <a:extLst>
                <a:ext uri="{FF2B5EF4-FFF2-40B4-BE49-F238E27FC236}">
                  <a16:creationId xmlns:a16="http://schemas.microsoft.com/office/drawing/2014/main" id="{2B25B799-46DD-443F-BFF7-9EEEE61DCE9A}"/>
                </a:ext>
              </a:extLst>
            </p:cNvPr>
            <p:cNvSpPr/>
            <p:nvPr/>
          </p:nvSpPr>
          <p:spPr>
            <a:xfrm>
              <a:off x="8321735" y="2606822"/>
              <a:ext cx="3179913" cy="307777"/>
            </a:xfrm>
            <a:prstGeom prst="rect">
              <a:avLst/>
            </a:prstGeom>
          </p:spPr>
          <p:txBody>
            <a:bodyPr wrap="square">
              <a:spAutoFit/>
            </a:bodyPr>
            <a:lstStyle/>
            <a:p>
              <a:r>
                <a:rPr lang="en-US" sz="1400" dirty="0" err="1">
                  <a:latin typeface="Comic Sans MS" panose="030F0702030302020204" pitchFamily="66" charset="0"/>
                </a:rPr>
                <a:t>Myxogastria</a:t>
              </a:r>
              <a:r>
                <a:rPr lang="en-US" sz="1400" dirty="0">
                  <a:latin typeface="Comic Sans MS" panose="030F0702030302020204" pitchFamily="66" charset="0"/>
                </a:rPr>
                <a:t> (</a:t>
              </a:r>
              <a:r>
                <a:rPr lang="en-US" sz="1400" dirty="0" err="1">
                  <a:latin typeface="Comic Sans MS" panose="030F0702030302020204" pitchFamily="66" charset="0"/>
                </a:rPr>
                <a:t>niêm</a:t>
              </a:r>
              <a:r>
                <a:rPr lang="en-US" sz="1400" dirty="0">
                  <a:latin typeface="Comic Sans MS" panose="030F0702030302020204" pitchFamily="66" charset="0"/>
                </a:rPr>
                <a:t> </a:t>
              </a:r>
              <a:r>
                <a:rPr lang="en-US" sz="1400" dirty="0" err="1">
                  <a:latin typeface="Comic Sans MS" panose="030F0702030302020204" pitchFamily="66" charset="0"/>
                </a:rPr>
                <a:t>khuẩn</a:t>
              </a:r>
              <a:r>
                <a:rPr lang="en-US" sz="1400" dirty="0">
                  <a:latin typeface="Comic Sans MS" panose="030F0702030302020204" pitchFamily="66" charset="0"/>
                </a:rPr>
                <a:t> </a:t>
              </a:r>
              <a:r>
                <a:rPr lang="en-US" sz="1400" dirty="0" err="1">
                  <a:latin typeface="Comic Sans MS" panose="030F0702030302020204" pitchFamily="66" charset="0"/>
                </a:rPr>
                <a:t>hợp</a:t>
              </a:r>
              <a:r>
                <a:rPr lang="en-US" sz="1400" dirty="0">
                  <a:latin typeface="Comic Sans MS" panose="030F0702030302020204" pitchFamily="66" charset="0"/>
                </a:rPr>
                <a:t> </a:t>
              </a:r>
              <a:r>
                <a:rPr lang="en-US" sz="1400" dirty="0" err="1">
                  <a:latin typeface="Comic Sans MS" panose="030F0702030302020204" pitchFamily="66" charset="0"/>
                </a:rPr>
                <a:t>bào</a:t>
              </a:r>
              <a:r>
                <a:rPr lang="en-US" sz="1400" dirty="0">
                  <a:latin typeface="Comic Sans MS" panose="030F0702030302020204" pitchFamily="66" charset="0"/>
                </a:rPr>
                <a:t>)</a:t>
              </a:r>
            </a:p>
          </p:txBody>
        </p:sp>
      </p:grpSp>
      <p:sp>
        <p:nvSpPr>
          <p:cNvPr id="5" name="Rectangle: Rounded Corners 4">
            <a:extLst>
              <a:ext uri="{FF2B5EF4-FFF2-40B4-BE49-F238E27FC236}">
                <a16:creationId xmlns:a16="http://schemas.microsoft.com/office/drawing/2014/main" id="{F618E47D-99E5-4B0F-8233-031AD63870C3}"/>
              </a:ext>
            </a:extLst>
          </p:cNvPr>
          <p:cNvSpPr/>
          <p:nvPr/>
        </p:nvSpPr>
        <p:spPr>
          <a:xfrm>
            <a:off x="3182487" y="4889998"/>
            <a:ext cx="6300081" cy="936863"/>
          </a:xfrm>
          <a:prstGeom prst="roundRect">
            <a:avLst>
              <a:gd name="adj" fmla="val 50000"/>
            </a:avLst>
          </a:prstGeom>
          <a:solidFill>
            <a:srgbClr val="C9EF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mic Sans MS" panose="030F0702030302020204" pitchFamily="66" charset="0"/>
              </a:rPr>
              <a:t>NÀO! CHÚNG TA CÙNG NHAU TÌM HIỂU KĨ H</a:t>
            </a:r>
            <a:r>
              <a:rPr lang="vi-VN" dirty="0"/>
              <a:t>Ơ</a:t>
            </a:r>
            <a:r>
              <a:rPr lang="en-US" dirty="0">
                <a:latin typeface="Comic Sans MS" panose="030F0702030302020204" pitchFamily="66" charset="0"/>
              </a:rPr>
              <a:t>N VỀ CÁC ĐỘNG VẬT NGUYÊN SINH NÀY NHÉ!</a:t>
            </a:r>
          </a:p>
        </p:txBody>
      </p:sp>
    </p:spTree>
    <p:extLst>
      <p:ext uri="{BB962C8B-B14F-4D97-AF65-F5344CB8AC3E}">
        <p14:creationId xmlns:p14="http://schemas.microsoft.com/office/powerpoint/2010/main" val="121558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down)">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wipe(down)">
                                      <p:cBhvr>
                                        <p:cTn id="39" dur="500"/>
                                        <p:tgtEl>
                                          <p:spTgt spid="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down)">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down)">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ppt_x"/>
                                          </p:val>
                                        </p:tav>
                                        <p:tav tm="100000">
                                          <p:val>
                                            <p:strVal val="#ppt_x"/>
                                          </p:val>
                                        </p:tav>
                                      </p:tavLst>
                                    </p:anim>
                                    <p:anim calcmode="lin" valueType="num">
                                      <p:cBhvr additive="base">
                                        <p:cTn id="6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46"/>
                                        </p:tgtEl>
                                        <p:attrNameLst>
                                          <p:attrName>style.visibility</p:attrName>
                                        </p:attrNameLst>
                                      </p:cBhvr>
                                      <p:to>
                                        <p:strVal val="visible"/>
                                      </p:to>
                                    </p:set>
                                    <p:anim calcmode="lin" valueType="num">
                                      <p:cBhvr additive="base">
                                        <p:cTn id="70" dur="500" fill="hold"/>
                                        <p:tgtEl>
                                          <p:spTgt spid="46"/>
                                        </p:tgtEl>
                                        <p:attrNameLst>
                                          <p:attrName>ppt_x</p:attrName>
                                        </p:attrNameLst>
                                      </p:cBhvr>
                                      <p:tavLst>
                                        <p:tav tm="0">
                                          <p:val>
                                            <p:strVal val="#ppt_x"/>
                                          </p:val>
                                        </p:tav>
                                        <p:tav tm="100000">
                                          <p:val>
                                            <p:strVal val="#ppt_x"/>
                                          </p:val>
                                        </p:tav>
                                      </p:tavLst>
                                    </p:anim>
                                    <p:anim calcmode="lin" valueType="num">
                                      <p:cBhvr additive="base">
                                        <p:cTn id="71"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47"/>
                                        </p:tgtEl>
                                        <p:attrNameLst>
                                          <p:attrName>style.visibility</p:attrName>
                                        </p:attrNameLst>
                                      </p:cBhvr>
                                      <p:to>
                                        <p:strVal val="visible"/>
                                      </p:to>
                                    </p:set>
                                    <p:anim calcmode="lin" valueType="num">
                                      <p:cBhvr additive="base">
                                        <p:cTn id="76" dur="500" fill="hold"/>
                                        <p:tgtEl>
                                          <p:spTgt spid="47"/>
                                        </p:tgtEl>
                                        <p:attrNameLst>
                                          <p:attrName>ppt_x</p:attrName>
                                        </p:attrNameLst>
                                      </p:cBhvr>
                                      <p:tavLst>
                                        <p:tav tm="0">
                                          <p:val>
                                            <p:strVal val="#ppt_x"/>
                                          </p:val>
                                        </p:tav>
                                        <p:tav tm="100000">
                                          <p:val>
                                            <p:strVal val="#ppt_x"/>
                                          </p:val>
                                        </p:tav>
                                      </p:tavLst>
                                    </p:anim>
                                    <p:anim calcmode="lin" valueType="num">
                                      <p:cBhvr additive="base">
                                        <p:cTn id="77"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anim calcmode="lin" valueType="num">
                                      <p:cBhvr additive="base">
                                        <p:cTn id="82" dur="500" fill="hold"/>
                                        <p:tgtEl>
                                          <p:spTgt spid="48"/>
                                        </p:tgtEl>
                                        <p:attrNameLst>
                                          <p:attrName>ppt_x</p:attrName>
                                        </p:attrNameLst>
                                      </p:cBhvr>
                                      <p:tavLst>
                                        <p:tav tm="0">
                                          <p:val>
                                            <p:strVal val="#ppt_x"/>
                                          </p:val>
                                        </p:tav>
                                        <p:tav tm="100000">
                                          <p:val>
                                            <p:strVal val="#ppt_x"/>
                                          </p:val>
                                        </p:tav>
                                      </p:tavLst>
                                    </p:anim>
                                    <p:anim calcmode="lin" valueType="num">
                                      <p:cBhvr additive="base">
                                        <p:cTn id="8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53"/>
                                        </p:tgtEl>
                                        <p:attrNameLst>
                                          <p:attrName>style.visibility</p:attrName>
                                        </p:attrNameLst>
                                      </p:cBhvr>
                                      <p:to>
                                        <p:strVal val="visible"/>
                                      </p:to>
                                    </p:set>
                                    <p:anim calcmode="lin" valueType="num">
                                      <p:cBhvr additive="base">
                                        <p:cTn id="88" dur="500" fill="hold"/>
                                        <p:tgtEl>
                                          <p:spTgt spid="53"/>
                                        </p:tgtEl>
                                        <p:attrNameLst>
                                          <p:attrName>ppt_x</p:attrName>
                                        </p:attrNameLst>
                                      </p:cBhvr>
                                      <p:tavLst>
                                        <p:tav tm="0">
                                          <p:val>
                                            <p:strVal val="#ppt_x"/>
                                          </p:val>
                                        </p:tav>
                                        <p:tav tm="100000">
                                          <p:val>
                                            <p:strVal val="#ppt_x"/>
                                          </p:val>
                                        </p:tav>
                                      </p:tavLst>
                                    </p:anim>
                                    <p:anim calcmode="lin" valueType="num">
                                      <p:cBhvr additive="base">
                                        <p:cTn id="89"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56"/>
                                        </p:tgtEl>
                                        <p:attrNameLst>
                                          <p:attrName>style.visibility</p:attrName>
                                        </p:attrNameLst>
                                      </p:cBhvr>
                                      <p:to>
                                        <p:strVal val="visible"/>
                                      </p:to>
                                    </p:set>
                                    <p:anim calcmode="lin" valueType="num">
                                      <p:cBhvr additive="base">
                                        <p:cTn id="94" dur="500" fill="hold"/>
                                        <p:tgtEl>
                                          <p:spTgt spid="56"/>
                                        </p:tgtEl>
                                        <p:attrNameLst>
                                          <p:attrName>ppt_x</p:attrName>
                                        </p:attrNameLst>
                                      </p:cBhvr>
                                      <p:tavLst>
                                        <p:tav tm="0">
                                          <p:val>
                                            <p:strVal val="#ppt_x"/>
                                          </p:val>
                                        </p:tav>
                                        <p:tav tm="100000">
                                          <p:val>
                                            <p:strVal val="#ppt_x"/>
                                          </p:val>
                                        </p:tav>
                                      </p:tavLst>
                                    </p:anim>
                                    <p:anim calcmode="lin" valueType="num">
                                      <p:cBhvr additive="base">
                                        <p:cTn id="95"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96" fill="hold">
                      <p:stCondLst>
                        <p:cond delay="indefinite"/>
                      </p:stCondLst>
                      <p:childTnLst>
                        <p:par>
                          <p:cTn id="97" fill="hold">
                            <p:stCondLst>
                              <p:cond delay="0"/>
                            </p:stCondLst>
                            <p:childTnLst>
                              <p:par>
                                <p:cTn id="98" presetID="2" presetClass="entr" presetSubtype="4" fill="hold" grpId="0" nodeType="clickEffect">
                                  <p:stCondLst>
                                    <p:cond delay="0"/>
                                  </p:stCondLst>
                                  <p:childTnLst>
                                    <p:set>
                                      <p:cBhvr>
                                        <p:cTn id="99" dur="1" fill="hold">
                                          <p:stCondLst>
                                            <p:cond delay="0"/>
                                          </p:stCondLst>
                                        </p:cTn>
                                        <p:tgtEl>
                                          <p:spTgt spid="59"/>
                                        </p:tgtEl>
                                        <p:attrNameLst>
                                          <p:attrName>style.visibility</p:attrName>
                                        </p:attrNameLst>
                                      </p:cBhvr>
                                      <p:to>
                                        <p:strVal val="visible"/>
                                      </p:to>
                                    </p:set>
                                    <p:anim calcmode="lin" valueType="num">
                                      <p:cBhvr additive="base">
                                        <p:cTn id="100" dur="500" fill="hold"/>
                                        <p:tgtEl>
                                          <p:spTgt spid="59"/>
                                        </p:tgtEl>
                                        <p:attrNameLst>
                                          <p:attrName>ppt_x</p:attrName>
                                        </p:attrNameLst>
                                      </p:cBhvr>
                                      <p:tavLst>
                                        <p:tav tm="0">
                                          <p:val>
                                            <p:strVal val="#ppt_x"/>
                                          </p:val>
                                        </p:tav>
                                        <p:tav tm="100000">
                                          <p:val>
                                            <p:strVal val="#ppt_x"/>
                                          </p:val>
                                        </p:tav>
                                      </p:tavLst>
                                    </p:anim>
                                    <p:anim calcmode="lin" valueType="num">
                                      <p:cBhvr additive="base">
                                        <p:cTn id="101"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61"/>
                                        </p:tgtEl>
                                        <p:attrNameLst>
                                          <p:attrName>style.visibility</p:attrName>
                                        </p:attrNameLst>
                                      </p:cBhvr>
                                      <p:to>
                                        <p:strVal val="visible"/>
                                      </p:to>
                                    </p:set>
                                    <p:anim calcmode="lin" valueType="num">
                                      <p:cBhvr additive="base">
                                        <p:cTn id="106" dur="500" fill="hold"/>
                                        <p:tgtEl>
                                          <p:spTgt spid="61"/>
                                        </p:tgtEl>
                                        <p:attrNameLst>
                                          <p:attrName>ppt_x</p:attrName>
                                        </p:attrNameLst>
                                      </p:cBhvr>
                                      <p:tavLst>
                                        <p:tav tm="0">
                                          <p:val>
                                            <p:strVal val="#ppt_x"/>
                                          </p:val>
                                        </p:tav>
                                        <p:tav tm="100000">
                                          <p:val>
                                            <p:strVal val="#ppt_x"/>
                                          </p:val>
                                        </p:tav>
                                      </p:tavLst>
                                    </p:anim>
                                    <p:anim calcmode="lin" valueType="num">
                                      <p:cBhvr additive="base">
                                        <p:cTn id="107"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2" presetClass="entr" presetSubtype="4" fill="hold" grpId="0" nodeType="clickEffect">
                                  <p:stCondLst>
                                    <p:cond delay="0"/>
                                  </p:stCondLst>
                                  <p:childTnLst>
                                    <p:set>
                                      <p:cBhvr>
                                        <p:cTn id="111" dur="1" fill="hold">
                                          <p:stCondLst>
                                            <p:cond delay="0"/>
                                          </p:stCondLst>
                                        </p:cTn>
                                        <p:tgtEl>
                                          <p:spTgt spid="63"/>
                                        </p:tgtEl>
                                        <p:attrNameLst>
                                          <p:attrName>style.visibility</p:attrName>
                                        </p:attrNameLst>
                                      </p:cBhvr>
                                      <p:to>
                                        <p:strVal val="visible"/>
                                      </p:to>
                                    </p:set>
                                    <p:anim calcmode="lin" valueType="num">
                                      <p:cBhvr additive="base">
                                        <p:cTn id="112" dur="500" fill="hold"/>
                                        <p:tgtEl>
                                          <p:spTgt spid="63"/>
                                        </p:tgtEl>
                                        <p:attrNameLst>
                                          <p:attrName>ppt_x</p:attrName>
                                        </p:attrNameLst>
                                      </p:cBhvr>
                                      <p:tavLst>
                                        <p:tav tm="0">
                                          <p:val>
                                            <p:strVal val="#ppt_x"/>
                                          </p:val>
                                        </p:tav>
                                        <p:tav tm="100000">
                                          <p:val>
                                            <p:strVal val="#ppt_x"/>
                                          </p:val>
                                        </p:tav>
                                      </p:tavLst>
                                    </p:anim>
                                    <p:anim calcmode="lin" valueType="num">
                                      <p:cBhvr additive="base">
                                        <p:cTn id="113"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114" fill="hold">
                      <p:stCondLst>
                        <p:cond delay="indefinite"/>
                      </p:stCondLst>
                      <p:childTnLst>
                        <p:par>
                          <p:cTn id="115" fill="hold">
                            <p:stCondLst>
                              <p:cond delay="0"/>
                            </p:stCondLst>
                            <p:childTnLst>
                              <p:par>
                                <p:cTn id="116" presetID="2" presetClass="entr" presetSubtype="4" fill="hold" nodeType="clickEffect">
                                  <p:stCondLst>
                                    <p:cond delay="0"/>
                                  </p:stCondLst>
                                  <p:childTnLst>
                                    <p:set>
                                      <p:cBhvr>
                                        <p:cTn id="117" dur="1" fill="hold">
                                          <p:stCondLst>
                                            <p:cond delay="0"/>
                                          </p:stCondLst>
                                        </p:cTn>
                                        <p:tgtEl>
                                          <p:spTgt spid="3"/>
                                        </p:tgtEl>
                                        <p:attrNameLst>
                                          <p:attrName>style.visibility</p:attrName>
                                        </p:attrNameLst>
                                      </p:cBhvr>
                                      <p:to>
                                        <p:strVal val="visible"/>
                                      </p:to>
                                    </p:set>
                                    <p:anim calcmode="lin" valueType="num">
                                      <p:cBhvr additive="base">
                                        <p:cTn id="118" dur="500" fill="hold"/>
                                        <p:tgtEl>
                                          <p:spTgt spid="3"/>
                                        </p:tgtEl>
                                        <p:attrNameLst>
                                          <p:attrName>ppt_x</p:attrName>
                                        </p:attrNameLst>
                                      </p:cBhvr>
                                      <p:tavLst>
                                        <p:tav tm="0">
                                          <p:val>
                                            <p:strVal val="#ppt_x"/>
                                          </p:val>
                                        </p:tav>
                                        <p:tav tm="100000">
                                          <p:val>
                                            <p:strVal val="#ppt_x"/>
                                          </p:val>
                                        </p:tav>
                                      </p:tavLst>
                                    </p:anim>
                                    <p:anim calcmode="lin" valueType="num">
                                      <p:cBhvr additive="base">
                                        <p:cTn id="1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14" presetClass="entr" presetSubtype="10" fill="hold" grpId="0" nodeType="clickEffect">
                                  <p:stCondLst>
                                    <p:cond delay="0"/>
                                  </p:stCondLst>
                                  <p:childTnLst>
                                    <p:set>
                                      <p:cBhvr>
                                        <p:cTn id="123" dur="1" fill="hold">
                                          <p:stCondLst>
                                            <p:cond delay="0"/>
                                          </p:stCondLst>
                                        </p:cTn>
                                        <p:tgtEl>
                                          <p:spTgt spid="5"/>
                                        </p:tgtEl>
                                        <p:attrNameLst>
                                          <p:attrName>style.visibility</p:attrName>
                                        </p:attrNameLst>
                                      </p:cBhvr>
                                      <p:to>
                                        <p:strVal val="visible"/>
                                      </p:to>
                                    </p:set>
                                    <p:animEffect transition="in" filter="randombar(horizontal)">
                                      <p:cBhvr>
                                        <p:cTn id="1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5" grpId="0" animBg="1"/>
      <p:bldP spid="46" grpId="0" animBg="1"/>
      <p:bldP spid="47" grpId="0" animBg="1"/>
      <p:bldP spid="48" grpId="0" animBg="1"/>
      <p:bldP spid="53" grpId="0" animBg="1"/>
      <p:bldP spid="56" grpId="0" animBg="1"/>
      <p:bldP spid="59" grpId="0" animBg="1"/>
      <p:bldP spid="61" grpId="0" animBg="1"/>
      <p:bldP spid="63"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Rounded Rectangle 1"/>
          <p:cNvSpPr/>
          <p:nvPr/>
        </p:nvSpPr>
        <p:spPr>
          <a:xfrm>
            <a:off x="3429000" y="381000"/>
            <a:ext cx="5638800" cy="990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Dinh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dưỡng</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và</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sinh</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sản</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1537855" y="1600200"/>
            <a:ext cx="5257800" cy="4801314"/>
          </a:xfrm>
          <a:prstGeom prst="rect">
            <a:avLst/>
          </a:prstGeom>
        </p:spPr>
        <p:txBody>
          <a:bodyPr wrap="square">
            <a:spAutoFit/>
          </a:bodyPr>
          <a:lstStyle/>
          <a:p>
            <a:r>
              <a:rPr lang="vi-VN" dirty="0"/>
              <a:t>Trùng giày là động vật đơn bào đã có sự phân hóa thành các bộ phận như nhân lớn, nhân nhỏ, không bào co bóp. Thức ăn (gồm vi khuẩn, vụn hữu cơ,...) được lông bơi dồn về lỗ miệng. Thức ăn qua miệng và hầu được vo thành viên trong không bào tiêu hóa. Sau đó không bào tiêu hóa rời hầu di chuyển trong cơ thể theo một quỹ đạo nhất định, Enzim tiêu hóa biến thức ăn thành chất lỏng thấm vào chất nguyên sinh nuôi cơ thể. Chất bã được thải ra ngoài lỗ thoát ở thành cơ thể.</a:t>
            </a:r>
          </a:p>
          <a:p>
            <a:endParaRPr lang="vi-VN" dirty="0"/>
          </a:p>
          <a:p>
            <a:r>
              <a:rPr lang="vi-VN" dirty="0"/>
              <a:t>Ngoài hình thức sinh sản vô tính bằng cách phân đôi theo chiều ngang, trùng giày còn có hình thức sinh sản hữu tính gọi là sinh sản tiếp hợp. Chúng phân đôi trung bình gần 1 lần mỗi ngày. Quá trình tiếp hợp xảy ra có thể kéo dài tới 12 giờ ở điều kiện 16 độ C</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524" y="1482205"/>
            <a:ext cx="3491345" cy="4994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29466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4098"/>
                                        </p:tgtEl>
                                        <p:attrNameLst>
                                          <p:attrName>style.visibility</p:attrName>
                                        </p:attrNameLst>
                                      </p:cBhvr>
                                      <p:to>
                                        <p:strVal val="visible"/>
                                      </p:to>
                                    </p:set>
                                    <p:anim calcmode="lin" valueType="num">
                                      <p:cBhvr>
                                        <p:cTn id="17" dur="1000" fill="hold"/>
                                        <p:tgtEl>
                                          <p:spTgt spid="4098"/>
                                        </p:tgtEl>
                                        <p:attrNameLst>
                                          <p:attrName>ppt_w</p:attrName>
                                        </p:attrNameLst>
                                      </p:cBhvr>
                                      <p:tavLst>
                                        <p:tav tm="0">
                                          <p:val>
                                            <p:fltVal val="0"/>
                                          </p:val>
                                        </p:tav>
                                        <p:tav tm="100000">
                                          <p:val>
                                            <p:strVal val="#ppt_w"/>
                                          </p:val>
                                        </p:tav>
                                      </p:tavLst>
                                    </p:anim>
                                    <p:anim calcmode="lin" valueType="num">
                                      <p:cBhvr>
                                        <p:cTn id="18" dur="1000" fill="hold"/>
                                        <p:tgtEl>
                                          <p:spTgt spid="4098"/>
                                        </p:tgtEl>
                                        <p:attrNameLst>
                                          <p:attrName>ppt_h</p:attrName>
                                        </p:attrNameLst>
                                      </p:cBhvr>
                                      <p:tavLst>
                                        <p:tav tm="0">
                                          <p:val>
                                            <p:fltVal val="0"/>
                                          </p:val>
                                        </p:tav>
                                        <p:tav tm="100000">
                                          <p:val>
                                            <p:strVal val="#ppt_h"/>
                                          </p:val>
                                        </p:tav>
                                      </p:tavLst>
                                    </p:anim>
                                    <p:anim calcmode="lin" valueType="num">
                                      <p:cBhvr>
                                        <p:cTn id="19" dur="1000" fill="hold"/>
                                        <p:tgtEl>
                                          <p:spTgt spid="4098"/>
                                        </p:tgtEl>
                                        <p:attrNameLst>
                                          <p:attrName>style.rotation</p:attrName>
                                        </p:attrNameLst>
                                      </p:cBhvr>
                                      <p:tavLst>
                                        <p:tav tm="0">
                                          <p:val>
                                            <p:fltVal val="90"/>
                                          </p:val>
                                        </p:tav>
                                        <p:tav tm="100000">
                                          <p:val>
                                            <p:fltVal val="0"/>
                                          </p:val>
                                        </p:tav>
                                      </p:tavLst>
                                    </p:anim>
                                    <p:animEffect transition="in" filter="fade">
                                      <p:cBhvr>
                                        <p:cTn id="20" dur="1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6000" b="-76000"/>
          </a:stretch>
        </a:blipFill>
        <a:effectLst/>
      </p:bgPr>
    </p:bg>
    <p:spTree>
      <p:nvGrpSpPr>
        <p:cNvPr id="1" name=""/>
        <p:cNvGrpSpPr/>
        <p:nvPr/>
      </p:nvGrpSpPr>
      <p:grpSpPr>
        <a:xfrm>
          <a:off x="0" y="0"/>
          <a:ext cx="0" cy="0"/>
          <a:chOff x="0" y="0"/>
          <a:chExt cx="0" cy="0"/>
        </a:xfrm>
      </p:grpSpPr>
      <p:sp>
        <p:nvSpPr>
          <p:cNvPr id="2" name="Rounded Rectangle 1"/>
          <p:cNvSpPr/>
          <p:nvPr/>
        </p:nvSpPr>
        <p:spPr>
          <a:xfrm>
            <a:off x="2410691" y="76200"/>
            <a:ext cx="365760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Nơi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sống</a:t>
            </a:r>
            <a:endParaRPr lang="en-US" sz="4000" dirty="0">
              <a:latin typeface="Times New Roman" panose="02020603050405020304" pitchFamily="18" charset="0"/>
              <a:cs typeface="Times New Roman" panose="02020603050405020304" pitchFamily="18" charset="0"/>
            </a:endParaRPr>
          </a:p>
        </p:txBody>
      </p:sp>
      <p:sp>
        <p:nvSpPr>
          <p:cNvPr id="3" name="Rectangle 2"/>
          <p:cNvSpPr/>
          <p:nvPr/>
        </p:nvSpPr>
        <p:spPr>
          <a:xfrm>
            <a:off x="1998096" y="835647"/>
            <a:ext cx="9144000" cy="1477328"/>
          </a:xfrm>
          <a:prstGeom prst="rect">
            <a:avLst/>
          </a:prstGeom>
        </p:spPr>
        <p:txBody>
          <a:bodyPr wrap="square">
            <a:spAutoFit/>
          </a:bodyPr>
          <a:lstStyle/>
          <a:p>
            <a:r>
              <a:rPr lang="vi-VN" dirty="0"/>
              <a:t>Trùng giày sống ở những váng cống rãnh hoặc những váng nước đục. Mỗi khi đời sống gặp khó khăn (khô hạn hay thiếu thức ăn), trùng đế giày có khả năng tiết nước thừa, thu nhỏ cơ thể lại, tiết ra lớp vỏ bọc gọi là hóa bào xác. Trong bào xác, chúng tồn tại rất lâu và có cơ hội được gió cuốn đi để phát tán đến những môi trường mới thích hợp hơn trước.</a:t>
            </a:r>
            <a:endParaRPr lang="en-US" dirty="0"/>
          </a:p>
        </p:txBody>
      </p:sp>
      <p:sp>
        <p:nvSpPr>
          <p:cNvPr id="4" name="Rounded Rectangle 3"/>
          <p:cNvSpPr/>
          <p:nvPr/>
        </p:nvSpPr>
        <p:spPr>
          <a:xfrm>
            <a:off x="2410691" y="2352260"/>
            <a:ext cx="3657600" cy="58007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a:latin typeface="Times New Roman" panose="02020603050405020304" pitchFamily="18" charset="0"/>
                <a:cs typeface="Times New Roman" panose="02020603050405020304" pitchFamily="18" charset="0"/>
              </a:rPr>
              <a:t>Di </a:t>
            </a:r>
            <a:r>
              <a:rPr lang="en-US" sz="4000" dirty="0" err="1">
                <a:latin typeface="Times New Roman" panose="02020603050405020304" pitchFamily="18" charset="0"/>
                <a:cs typeface="Times New Roman" panose="02020603050405020304" pitchFamily="18" charset="0"/>
              </a:rPr>
              <a:t>chuyển</a:t>
            </a:r>
            <a:endParaRPr lang="en-US" sz="4000" dirty="0">
              <a:latin typeface="Times New Roman" panose="02020603050405020304" pitchFamily="18" charset="0"/>
              <a:cs typeface="Times New Roman" panose="02020603050405020304" pitchFamily="18" charset="0"/>
            </a:endParaRPr>
          </a:p>
        </p:txBody>
      </p:sp>
      <p:sp>
        <p:nvSpPr>
          <p:cNvPr id="5" name="Rectangle 4"/>
          <p:cNvSpPr/>
          <p:nvPr/>
        </p:nvSpPr>
        <p:spPr>
          <a:xfrm>
            <a:off x="2153877" y="3423189"/>
            <a:ext cx="9144000" cy="646331"/>
          </a:xfrm>
          <a:prstGeom prst="rect">
            <a:avLst/>
          </a:prstGeom>
        </p:spPr>
        <p:txBody>
          <a:bodyPr wrap="square">
            <a:spAutoFit/>
          </a:bodyPr>
          <a:lstStyle/>
          <a:p>
            <a:r>
              <a:rPr lang="vi-VN" dirty="0"/>
              <a:t>Trùng giày di chuyển theo kiểu vừa tiến vừa xoay nhờ lông bơi bao quanh cơ thể rung động theo kiểu làn sóng và mọc theo vòng xoắn quanh cơ thể.</a:t>
            </a:r>
            <a:endParaRPr lang="en-US" dirty="0"/>
          </a:p>
        </p:txBody>
      </p:sp>
      <p:sp>
        <p:nvSpPr>
          <p:cNvPr id="6" name="Rounded Rectangle 5"/>
          <p:cNvSpPr/>
          <p:nvPr/>
        </p:nvSpPr>
        <p:spPr>
          <a:xfrm>
            <a:off x="2678320" y="4285190"/>
            <a:ext cx="3657600" cy="6096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dirty="0" err="1">
                <a:latin typeface="Times New Roman" panose="02020603050405020304" pitchFamily="18" charset="0"/>
                <a:cs typeface="Times New Roman" panose="02020603050405020304" pitchFamily="18" charset="0"/>
              </a:rPr>
              <a:t>Vai</a:t>
            </a:r>
            <a:r>
              <a:rPr lang="en-US" sz="4000" dirty="0">
                <a:latin typeface="Times New Roman" panose="02020603050405020304" pitchFamily="18" charset="0"/>
                <a:cs typeface="Times New Roman" panose="02020603050405020304" pitchFamily="18" charset="0"/>
              </a:rPr>
              <a:t> </a:t>
            </a:r>
            <a:r>
              <a:rPr lang="en-US" sz="4000" dirty="0" err="1">
                <a:latin typeface="Times New Roman" panose="02020603050405020304" pitchFamily="18" charset="0"/>
                <a:cs typeface="Times New Roman" panose="02020603050405020304" pitchFamily="18" charset="0"/>
              </a:rPr>
              <a:t>trò</a:t>
            </a:r>
            <a:endParaRPr lang="en-US" sz="4000" dirty="0">
              <a:latin typeface="Times New Roman" panose="02020603050405020304" pitchFamily="18" charset="0"/>
              <a:cs typeface="Times New Roman" panose="02020603050405020304" pitchFamily="18" charset="0"/>
            </a:endParaRPr>
          </a:p>
        </p:txBody>
      </p:sp>
      <p:sp>
        <p:nvSpPr>
          <p:cNvPr id="7" name="Rectangle 6"/>
          <p:cNvSpPr/>
          <p:nvPr/>
        </p:nvSpPr>
        <p:spPr>
          <a:xfrm>
            <a:off x="1998096" y="5385647"/>
            <a:ext cx="9144000" cy="646331"/>
          </a:xfrm>
          <a:prstGeom prst="rect">
            <a:avLst/>
          </a:prstGeom>
        </p:spPr>
        <p:txBody>
          <a:bodyPr wrap="square">
            <a:spAutoFit/>
          </a:bodyPr>
          <a:lstStyle/>
          <a:p>
            <a:r>
              <a:rPr lang="vi-VN" dirty="0"/>
              <a:t>Trùng giày có ích lợi trong việc đóng vai trò là một mắt xích trong chuỗi thức ăn của tự nhiên và còn làm sạch môi trường nước.</a:t>
            </a:r>
            <a:endParaRPr lang="en-US" dirty="0"/>
          </a:p>
        </p:txBody>
      </p:sp>
    </p:spTree>
    <p:extLst>
      <p:ext uri="{BB962C8B-B14F-4D97-AF65-F5344CB8AC3E}">
        <p14:creationId xmlns:p14="http://schemas.microsoft.com/office/powerpoint/2010/main" val="23447954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2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20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2"/>
                                        </p:tgtEl>
                                      </p:cBhvr>
                                    </p:animEffect>
                                    <p:set>
                                      <p:cBhvr>
                                        <p:cTn id="37" dur="1" fill="hold">
                                          <p:stCondLst>
                                            <p:cond delay="499"/>
                                          </p:stCondLst>
                                        </p:cTn>
                                        <p:tgtEl>
                                          <p:spTgt spid="2"/>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4"/>
                                        </p:tgtEl>
                                      </p:cBhvr>
                                    </p:animEffect>
                                    <p:set>
                                      <p:cBhvr>
                                        <p:cTn id="43" dur="1" fill="hold">
                                          <p:stCondLst>
                                            <p:cond delay="499"/>
                                          </p:stCondLst>
                                        </p:cTn>
                                        <p:tgtEl>
                                          <p:spTgt spid="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5"/>
                                        </p:tgtEl>
                                      </p:cBhvr>
                                    </p:animEffect>
                                    <p:set>
                                      <p:cBhvr>
                                        <p:cTn id="46" dur="1" fill="hold">
                                          <p:stCondLst>
                                            <p:cond delay="499"/>
                                          </p:stCondLst>
                                        </p:cTn>
                                        <p:tgtEl>
                                          <p:spTgt spid="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p:bldP spid="3" grpId="1"/>
      <p:bldP spid="4" grpId="0" animBg="1"/>
      <p:bldP spid="4" grpId="1" animBg="1"/>
      <p:bldP spid="5" grpId="0"/>
      <p:bldP spid="5" grpId="1"/>
      <p:bldP spid="6" grpId="0" animBg="1"/>
      <p:bldP spid="6" grpId="1" animBg="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0D6948-D72D-4E2A-99D2-917F3C1D0791}"/>
              </a:ext>
            </a:extLst>
          </p:cNvPr>
          <p:cNvPicPr>
            <a:picLocks noChangeAspect="1"/>
          </p:cNvPicPr>
          <p:nvPr/>
        </p:nvPicPr>
        <p:blipFill>
          <a:blip r:embed="rId3"/>
          <a:stretch>
            <a:fillRect/>
          </a:stretch>
        </p:blipFill>
        <p:spPr>
          <a:xfrm>
            <a:off x="1140593" y="930193"/>
            <a:ext cx="1395663" cy="2383304"/>
          </a:xfrm>
          <a:prstGeom prst="rect">
            <a:avLst/>
          </a:prstGeom>
        </p:spPr>
      </p:pic>
      <p:sp>
        <p:nvSpPr>
          <p:cNvPr id="5" name="Rectangle 4">
            <a:extLst>
              <a:ext uri="{FF2B5EF4-FFF2-40B4-BE49-F238E27FC236}">
                <a16:creationId xmlns:a16="http://schemas.microsoft.com/office/drawing/2014/main" id="{89C762E3-135B-4A09-B548-470B121A0F69}"/>
              </a:ext>
            </a:extLst>
          </p:cNvPr>
          <p:cNvSpPr/>
          <p:nvPr/>
        </p:nvSpPr>
        <p:spPr>
          <a:xfrm>
            <a:off x="726707" y="211756"/>
            <a:ext cx="2425566" cy="596767"/>
          </a:xfrm>
          <a:prstGeom prst="rect">
            <a:avLst/>
          </a:prstGeom>
          <a:solidFill>
            <a:srgbClr val="DAF8F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F0"/>
                </a:solidFill>
                <a:latin typeface="Times New Roman" panose="02020603050405020304" pitchFamily="18" charset="0"/>
                <a:cs typeface="Times New Roman" panose="02020603050405020304" pitchFamily="18" charset="0"/>
              </a:rPr>
              <a:t>Lê </a:t>
            </a:r>
            <a:r>
              <a:rPr lang="en-US" dirty="0" err="1">
                <a:solidFill>
                  <a:srgbClr val="00B0F0"/>
                </a:solidFill>
                <a:latin typeface="Times New Roman" panose="02020603050405020304" pitchFamily="18" charset="0"/>
                <a:cs typeface="Times New Roman" panose="02020603050405020304" pitchFamily="18" charset="0"/>
              </a:rPr>
              <a:t>Phạm</a:t>
            </a:r>
            <a:r>
              <a:rPr lang="en-US" dirty="0">
                <a:solidFill>
                  <a:srgbClr val="00B0F0"/>
                </a:solidFill>
                <a:latin typeface="Times New Roman" panose="02020603050405020304" pitchFamily="18" charset="0"/>
                <a:cs typeface="Times New Roman" panose="02020603050405020304" pitchFamily="18" charset="0"/>
              </a:rPr>
              <a:t> Kim </a:t>
            </a:r>
            <a:r>
              <a:rPr lang="en-US" dirty="0" err="1">
                <a:solidFill>
                  <a:srgbClr val="00B0F0"/>
                </a:solidFill>
                <a:latin typeface="Times New Roman" panose="02020603050405020304" pitchFamily="18" charset="0"/>
                <a:cs typeface="Times New Roman" panose="02020603050405020304" pitchFamily="18" charset="0"/>
              </a:rPr>
              <a:t>Ngân</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6A921BB-5313-4193-9C2D-B304206256DB}"/>
              </a:ext>
            </a:extLst>
          </p:cNvPr>
          <p:cNvPicPr>
            <a:picLocks noChangeAspect="1"/>
          </p:cNvPicPr>
          <p:nvPr/>
        </p:nvPicPr>
        <p:blipFill>
          <a:blip r:embed="rId4"/>
          <a:stretch>
            <a:fillRect/>
          </a:stretch>
        </p:blipFill>
        <p:spPr>
          <a:xfrm>
            <a:off x="6477000" y="3048000"/>
            <a:ext cx="5715000" cy="3810000"/>
          </a:xfrm>
          <a:prstGeom prst="rect">
            <a:avLst/>
          </a:prstGeom>
        </p:spPr>
      </p:pic>
      <p:sp>
        <p:nvSpPr>
          <p:cNvPr id="7" name="Scroll: Horizontal 6">
            <a:extLst>
              <a:ext uri="{FF2B5EF4-FFF2-40B4-BE49-F238E27FC236}">
                <a16:creationId xmlns:a16="http://schemas.microsoft.com/office/drawing/2014/main" id="{8A5C7635-CC8D-471F-A073-48C579D3126E}"/>
              </a:ext>
            </a:extLst>
          </p:cNvPr>
          <p:cNvSpPr/>
          <p:nvPr/>
        </p:nvSpPr>
        <p:spPr>
          <a:xfrm>
            <a:off x="4506231" y="63919"/>
            <a:ext cx="4360244" cy="1732548"/>
          </a:xfrm>
          <a:prstGeom prst="horizontalScroll">
            <a:avLst/>
          </a:prstGeom>
          <a:noFill/>
          <a:ln w="28575">
            <a:solidFill>
              <a:schemeClr val="tx1"/>
            </a:solid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InflateTop">
              <a:avLst/>
            </a:prstTxWarp>
            <a:scene3d>
              <a:camera prst="perspectiveLeft"/>
              <a:lightRig rig="threePt" dir="t"/>
            </a:scene3d>
          </a:bodyPr>
          <a:lstStyle/>
          <a:p>
            <a:pPr algn="ctr"/>
            <a:r>
              <a:rPr lang="en-US" sz="3600" dirty="0">
                <a:solidFill>
                  <a:schemeClr val="tx1"/>
                </a:solidFill>
                <a:effectLst>
                  <a:reflection blurRad="6350" stA="60000" endA="900" endPos="58000" dir="5400000" sy="-100000" algn="bl" rotWithShape="0"/>
                </a:effectLst>
                <a:latin typeface="Times New Roman" panose="02020603050405020304" pitchFamily="18" charset="0"/>
                <a:cs typeface="Times New Roman" panose="02020603050405020304" pitchFamily="18" charset="0"/>
              </a:rPr>
              <a:t>TRÙNG BÀO TỬ</a:t>
            </a:r>
          </a:p>
        </p:txBody>
      </p:sp>
      <p:sp>
        <p:nvSpPr>
          <p:cNvPr id="8" name="Arrow: Right 7">
            <a:extLst>
              <a:ext uri="{FF2B5EF4-FFF2-40B4-BE49-F238E27FC236}">
                <a16:creationId xmlns:a16="http://schemas.microsoft.com/office/drawing/2014/main" id="{FFC017C6-C9EC-48ED-BDCF-0F3AE247E717}"/>
              </a:ext>
            </a:extLst>
          </p:cNvPr>
          <p:cNvSpPr/>
          <p:nvPr/>
        </p:nvSpPr>
        <p:spPr>
          <a:xfrm>
            <a:off x="3147060" y="4552750"/>
            <a:ext cx="2719137" cy="151116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HÌNH ẢNH</a:t>
            </a:r>
          </a:p>
        </p:txBody>
      </p:sp>
    </p:spTree>
    <p:extLst>
      <p:ext uri="{BB962C8B-B14F-4D97-AF65-F5344CB8AC3E}">
        <p14:creationId xmlns:p14="http://schemas.microsoft.com/office/powerpoint/2010/main" val="1385671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80">
                                          <p:stCondLst>
                                            <p:cond delay="0"/>
                                          </p:stCondLst>
                                        </p:cTn>
                                        <p:tgtEl>
                                          <p:spTgt spid="5"/>
                                        </p:tgtEl>
                                      </p:cBhvr>
                                    </p:animEffect>
                                    <p:anim calcmode="lin" valueType="num">
                                      <p:cBhvr>
                                        <p:cTn id="1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0" dur="26">
                                          <p:stCondLst>
                                            <p:cond delay="650"/>
                                          </p:stCondLst>
                                        </p:cTn>
                                        <p:tgtEl>
                                          <p:spTgt spid="5"/>
                                        </p:tgtEl>
                                      </p:cBhvr>
                                      <p:to x="100000" y="60000"/>
                                    </p:animScale>
                                    <p:animScale>
                                      <p:cBhvr>
                                        <p:cTn id="21" dur="166" decel="50000">
                                          <p:stCondLst>
                                            <p:cond delay="676"/>
                                          </p:stCondLst>
                                        </p:cTn>
                                        <p:tgtEl>
                                          <p:spTgt spid="5"/>
                                        </p:tgtEl>
                                      </p:cBhvr>
                                      <p:to x="100000" y="100000"/>
                                    </p:animScale>
                                    <p:animScale>
                                      <p:cBhvr>
                                        <p:cTn id="22" dur="26">
                                          <p:stCondLst>
                                            <p:cond delay="1312"/>
                                          </p:stCondLst>
                                        </p:cTn>
                                        <p:tgtEl>
                                          <p:spTgt spid="5"/>
                                        </p:tgtEl>
                                      </p:cBhvr>
                                      <p:to x="100000" y="80000"/>
                                    </p:animScale>
                                    <p:animScale>
                                      <p:cBhvr>
                                        <p:cTn id="23" dur="166" decel="50000">
                                          <p:stCondLst>
                                            <p:cond delay="1338"/>
                                          </p:stCondLst>
                                        </p:cTn>
                                        <p:tgtEl>
                                          <p:spTgt spid="5"/>
                                        </p:tgtEl>
                                      </p:cBhvr>
                                      <p:to x="100000" y="100000"/>
                                    </p:animScale>
                                    <p:animScale>
                                      <p:cBhvr>
                                        <p:cTn id="24" dur="26">
                                          <p:stCondLst>
                                            <p:cond delay="1642"/>
                                          </p:stCondLst>
                                        </p:cTn>
                                        <p:tgtEl>
                                          <p:spTgt spid="5"/>
                                        </p:tgtEl>
                                      </p:cBhvr>
                                      <p:to x="100000" y="90000"/>
                                    </p:animScale>
                                    <p:animScale>
                                      <p:cBhvr>
                                        <p:cTn id="25" dur="166" decel="50000">
                                          <p:stCondLst>
                                            <p:cond delay="1668"/>
                                          </p:stCondLst>
                                        </p:cTn>
                                        <p:tgtEl>
                                          <p:spTgt spid="5"/>
                                        </p:tgtEl>
                                      </p:cBhvr>
                                      <p:to x="100000" y="100000"/>
                                    </p:animScale>
                                    <p:animScale>
                                      <p:cBhvr>
                                        <p:cTn id="26" dur="26">
                                          <p:stCondLst>
                                            <p:cond delay="1808"/>
                                          </p:stCondLst>
                                        </p:cTn>
                                        <p:tgtEl>
                                          <p:spTgt spid="5"/>
                                        </p:tgtEl>
                                      </p:cBhvr>
                                      <p:to x="100000" y="95000"/>
                                    </p:animScale>
                                    <p:animScale>
                                      <p:cBhvr>
                                        <p:cTn id="27" dur="166" decel="50000">
                                          <p:stCondLst>
                                            <p:cond delay="1834"/>
                                          </p:stCondLst>
                                        </p:cTn>
                                        <p:tgtEl>
                                          <p:spTgt spid="5"/>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heel(1)">
                                      <p:cBhvr>
                                        <p:cTn id="32" dur="20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randombar(horizontal)">
                                      <p:cBhvr>
                                        <p:cTn id="4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Folded Corner 1">
            <a:extLst>
              <a:ext uri="{FF2B5EF4-FFF2-40B4-BE49-F238E27FC236}">
                <a16:creationId xmlns:a16="http://schemas.microsoft.com/office/drawing/2014/main" id="{633A9A90-4AB0-46AD-9967-22BFFC0E79F5}"/>
              </a:ext>
            </a:extLst>
          </p:cNvPr>
          <p:cNvSpPr/>
          <p:nvPr/>
        </p:nvSpPr>
        <p:spPr>
          <a:xfrm>
            <a:off x="3080085" y="144380"/>
            <a:ext cx="5573027" cy="1807083"/>
          </a:xfrm>
          <a:prstGeom prst="foldedCorner">
            <a:avLst>
              <a:gd name="adj" fmla="val 43364"/>
            </a:avLst>
          </a:prstGeom>
          <a:solidFill>
            <a:srgbClr val="FF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TÊN KHOA HỌC</a:t>
            </a:r>
          </a:p>
        </p:txBody>
      </p:sp>
      <p:sp>
        <p:nvSpPr>
          <p:cNvPr id="3" name="Rectangle 2">
            <a:extLst>
              <a:ext uri="{FF2B5EF4-FFF2-40B4-BE49-F238E27FC236}">
                <a16:creationId xmlns:a16="http://schemas.microsoft.com/office/drawing/2014/main" id="{47625FDE-0DE1-4C3A-8572-625542949752}"/>
              </a:ext>
            </a:extLst>
          </p:cNvPr>
          <p:cNvSpPr/>
          <p:nvPr/>
        </p:nvSpPr>
        <p:spPr>
          <a:xfrm>
            <a:off x="587142" y="2679098"/>
            <a:ext cx="9991022" cy="3108543"/>
          </a:xfrm>
          <a:prstGeom prst="rect">
            <a:avLst/>
          </a:prstGeom>
        </p:spPr>
        <p:txBody>
          <a:bodyPr wrap="square">
            <a:spAutoFit/>
          </a:bodyPr>
          <a:lstStyle/>
          <a:p>
            <a:r>
              <a:rPr lang="vi-VN" sz="2800" dirty="0">
                <a:solidFill>
                  <a:srgbClr val="D60093"/>
                </a:solidFill>
              </a:rPr>
              <a:t>Helicobacter pylori, trước đây có tên Campylobacter pylori, là một loại xoắn khuẩn gram âm, sống trong lớp nhày trên bề mặt niêm mạc dạ dày. H. pylori được Robin Warren và Barry Marshall phát hiện thấy năm 1982. Chúng gây ra viêm loét dạ dày tá tràng và ung thư dạ dày.Họ (familia): HelicobacteraceaeChi (genus): HelicobacterLoài (species): H. pyloriGiới (regnum): BacteriaNgành (phylum): Proteobacteria</a:t>
            </a:r>
            <a:endParaRPr lang="en-US" sz="2800" dirty="0">
              <a:solidFill>
                <a:srgbClr val="D60093"/>
              </a:solidFill>
            </a:endParaRPr>
          </a:p>
        </p:txBody>
      </p:sp>
    </p:spTree>
    <p:extLst>
      <p:ext uri="{BB962C8B-B14F-4D97-AF65-F5344CB8AC3E}">
        <p14:creationId xmlns:p14="http://schemas.microsoft.com/office/powerpoint/2010/main" val="252762648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Double Wave 1">
            <a:extLst>
              <a:ext uri="{FF2B5EF4-FFF2-40B4-BE49-F238E27FC236}">
                <a16:creationId xmlns:a16="http://schemas.microsoft.com/office/drawing/2014/main" id="{E37E8660-AEBD-43CE-939B-D1F54C56DE38}"/>
              </a:ext>
            </a:extLst>
          </p:cNvPr>
          <p:cNvSpPr/>
          <p:nvPr/>
        </p:nvSpPr>
        <p:spPr>
          <a:xfrm>
            <a:off x="3339495" y="0"/>
            <a:ext cx="4817327" cy="1951463"/>
          </a:xfrm>
          <a:prstGeom prst="doubleWave">
            <a:avLst/>
          </a:prstGeom>
          <a:solidFill>
            <a:srgbClr val="D2D1F3"/>
          </a:solidFill>
          <a:ln>
            <a:solidFill>
              <a:srgbClr val="E6F4E4"/>
            </a:solidFill>
          </a:ln>
          <a:effectLst>
            <a:glow rad="228600">
              <a:srgbClr val="D2D1F3">
                <a:alpha val="40000"/>
              </a:srgbClr>
            </a:glow>
            <a:reflection blurRad="6350" stA="50000" endA="300" endPos="90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5">
                    <a:lumMod val="60000"/>
                    <a:lumOff val="40000"/>
                  </a:schemeClr>
                </a:solidFill>
                <a:latin typeface="Times New Roman" panose="02020603050405020304" pitchFamily="18" charset="0"/>
                <a:cs typeface="Times New Roman" panose="02020603050405020304" pitchFamily="18" charset="0"/>
              </a:rPr>
              <a:t>MÔI TR</a:t>
            </a:r>
            <a:r>
              <a:rPr lang="vi-VN" sz="3600" dirty="0">
                <a:solidFill>
                  <a:schemeClr val="accent5">
                    <a:lumMod val="60000"/>
                    <a:lumOff val="40000"/>
                  </a:schemeClr>
                </a:solidFill>
                <a:latin typeface="Times New Roman" panose="02020603050405020304" pitchFamily="18" charset="0"/>
                <a:cs typeface="Times New Roman" panose="02020603050405020304" pitchFamily="18" charset="0"/>
              </a:rPr>
              <a:t>Ư</a:t>
            </a:r>
            <a:r>
              <a:rPr lang="en-US" sz="3600" dirty="0">
                <a:solidFill>
                  <a:schemeClr val="accent5">
                    <a:lumMod val="60000"/>
                    <a:lumOff val="40000"/>
                  </a:schemeClr>
                </a:solidFill>
                <a:latin typeface="Times New Roman" panose="02020603050405020304" pitchFamily="18" charset="0"/>
                <a:cs typeface="Times New Roman" panose="02020603050405020304" pitchFamily="18" charset="0"/>
              </a:rPr>
              <a:t>ỜNG SỐNG</a:t>
            </a:r>
          </a:p>
        </p:txBody>
      </p:sp>
      <p:sp>
        <p:nvSpPr>
          <p:cNvPr id="3" name="Rectangle 2">
            <a:extLst>
              <a:ext uri="{FF2B5EF4-FFF2-40B4-BE49-F238E27FC236}">
                <a16:creationId xmlns:a16="http://schemas.microsoft.com/office/drawing/2014/main" id="{2CB098AB-4D39-453D-8178-0A4399CECCFD}"/>
              </a:ext>
            </a:extLst>
          </p:cNvPr>
          <p:cNvSpPr/>
          <p:nvPr/>
        </p:nvSpPr>
        <p:spPr>
          <a:xfrm>
            <a:off x="259881" y="2455743"/>
            <a:ext cx="7777213" cy="3785652"/>
          </a:xfrm>
          <a:prstGeom prst="rect">
            <a:avLst/>
          </a:prstGeom>
          <a:solidFill>
            <a:srgbClr val="FFD5E6"/>
          </a:solidFill>
        </p:spPr>
        <p:txBody>
          <a:bodyPr wrap="square">
            <a:spAutoFit/>
          </a:bodyPr>
          <a:lstStyle/>
          <a:p>
            <a:r>
              <a:rPr lang="vi-VN" sz="2000" dirty="0"/>
              <a:t>Helicobacter pylori là một loài vi khuẩn rất khó nuôi cấy, chúng không thể phát triển được trên các môi trường nuôi cấy thông thường mà chúng cần một môi trường sống hay môi trường nuôi cấy có giàu các chất dinh dưỡng và một số các yếu tố đặc biệt được thêm vào trong môi trường. Môi trường mà thường dùng để nuôi cấy được vi khuẩn Helicobacter pylori là môi trường thạch máu ngựa hoặc là môi trường thạch máu cừu (trong môi trường có khoảng 10% máu cừu hoặc là máu ngựa), trong môi trường yêu cầu cần có một số loại kháng sinh khác nữa ví dụ như: trimethoprim, nalidixic acid, polymycin B, vancomycin, amphotericin B để ức chế sự sinh trưởng phát triển của một số vi khuẩn khác cùng một số loại nấm.</a:t>
            </a:r>
            <a:endParaRPr lang="en-US" sz="2000" dirty="0"/>
          </a:p>
        </p:txBody>
      </p:sp>
      <p:pic>
        <p:nvPicPr>
          <p:cNvPr id="4" name="Picture 3">
            <a:extLst>
              <a:ext uri="{FF2B5EF4-FFF2-40B4-BE49-F238E27FC236}">
                <a16:creationId xmlns:a16="http://schemas.microsoft.com/office/drawing/2014/main" id="{2A8604D6-F7D3-4F0F-B65D-ABC84FFFB102}"/>
              </a:ext>
            </a:extLst>
          </p:cNvPr>
          <p:cNvPicPr>
            <a:picLocks noChangeAspect="1"/>
          </p:cNvPicPr>
          <p:nvPr/>
        </p:nvPicPr>
        <p:blipFill>
          <a:blip r:embed="rId3"/>
          <a:stretch>
            <a:fillRect/>
          </a:stretch>
        </p:blipFill>
        <p:spPr>
          <a:xfrm>
            <a:off x="8282468" y="1839139"/>
            <a:ext cx="3909532" cy="5018861"/>
          </a:xfrm>
          <a:prstGeom prst="rect">
            <a:avLst/>
          </a:prstGeom>
        </p:spPr>
      </p:pic>
    </p:spTree>
    <p:extLst>
      <p:ext uri="{BB962C8B-B14F-4D97-AF65-F5344CB8AC3E}">
        <p14:creationId xmlns:p14="http://schemas.microsoft.com/office/powerpoint/2010/main" val="1786119343"/>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1500" fill="hold"/>
                                        <p:tgtEl>
                                          <p:spTgt spid="3"/>
                                        </p:tgtEl>
                                        <p:attrNameLst>
                                          <p:attrName>ppt_w</p:attrName>
                                        </p:attrNameLst>
                                      </p:cBhvr>
                                      <p:tavLst>
                                        <p:tav tm="0">
                                          <p:val>
                                            <p:fltVal val="0"/>
                                          </p:val>
                                        </p:tav>
                                        <p:tav tm="100000">
                                          <p:val>
                                            <p:strVal val="#ppt_w"/>
                                          </p:val>
                                        </p:tav>
                                      </p:tavLst>
                                    </p:anim>
                                    <p:anim calcmode="lin" valueType="num">
                                      <p:cBhvr>
                                        <p:cTn id="14" dur="1500" fill="hold"/>
                                        <p:tgtEl>
                                          <p:spTgt spid="3"/>
                                        </p:tgtEl>
                                        <p:attrNameLst>
                                          <p:attrName>ppt_h</p:attrName>
                                        </p:attrNameLst>
                                      </p:cBhvr>
                                      <p:tavLst>
                                        <p:tav tm="0">
                                          <p:val>
                                            <p:fltVal val="0"/>
                                          </p:val>
                                        </p:tav>
                                        <p:tav tm="100000">
                                          <p:val>
                                            <p:strVal val="#ppt_h"/>
                                          </p:val>
                                        </p:tav>
                                      </p:tavLst>
                                    </p:anim>
                                    <p:animEffect transition="in" filter="fade">
                                      <p:cBhvr>
                                        <p:cTn id="15" dur="1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down)">
                                      <p:cBhvr>
                                        <p:cTn id="20" dur="580">
                                          <p:stCondLst>
                                            <p:cond delay="0"/>
                                          </p:stCondLst>
                                        </p:cTn>
                                        <p:tgtEl>
                                          <p:spTgt spid="4"/>
                                        </p:tgtEl>
                                      </p:cBhvr>
                                    </p:animEffect>
                                    <p:anim calcmode="lin" valueType="num">
                                      <p:cBhvr>
                                        <p:cTn id="21"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6" dur="26">
                                          <p:stCondLst>
                                            <p:cond delay="650"/>
                                          </p:stCondLst>
                                        </p:cTn>
                                        <p:tgtEl>
                                          <p:spTgt spid="4"/>
                                        </p:tgtEl>
                                      </p:cBhvr>
                                      <p:to x="100000" y="60000"/>
                                    </p:animScale>
                                    <p:animScale>
                                      <p:cBhvr>
                                        <p:cTn id="27" dur="166" decel="50000">
                                          <p:stCondLst>
                                            <p:cond delay="676"/>
                                          </p:stCondLst>
                                        </p:cTn>
                                        <p:tgtEl>
                                          <p:spTgt spid="4"/>
                                        </p:tgtEl>
                                      </p:cBhvr>
                                      <p:to x="100000" y="100000"/>
                                    </p:animScale>
                                    <p:animScale>
                                      <p:cBhvr>
                                        <p:cTn id="28" dur="26">
                                          <p:stCondLst>
                                            <p:cond delay="1312"/>
                                          </p:stCondLst>
                                        </p:cTn>
                                        <p:tgtEl>
                                          <p:spTgt spid="4"/>
                                        </p:tgtEl>
                                      </p:cBhvr>
                                      <p:to x="100000" y="80000"/>
                                    </p:animScale>
                                    <p:animScale>
                                      <p:cBhvr>
                                        <p:cTn id="29" dur="166" decel="50000">
                                          <p:stCondLst>
                                            <p:cond delay="1338"/>
                                          </p:stCondLst>
                                        </p:cTn>
                                        <p:tgtEl>
                                          <p:spTgt spid="4"/>
                                        </p:tgtEl>
                                      </p:cBhvr>
                                      <p:to x="100000" y="100000"/>
                                    </p:animScale>
                                    <p:animScale>
                                      <p:cBhvr>
                                        <p:cTn id="30" dur="26">
                                          <p:stCondLst>
                                            <p:cond delay="1642"/>
                                          </p:stCondLst>
                                        </p:cTn>
                                        <p:tgtEl>
                                          <p:spTgt spid="4"/>
                                        </p:tgtEl>
                                      </p:cBhvr>
                                      <p:to x="100000" y="90000"/>
                                    </p:animScale>
                                    <p:animScale>
                                      <p:cBhvr>
                                        <p:cTn id="31" dur="166" decel="50000">
                                          <p:stCondLst>
                                            <p:cond delay="1668"/>
                                          </p:stCondLst>
                                        </p:cTn>
                                        <p:tgtEl>
                                          <p:spTgt spid="4"/>
                                        </p:tgtEl>
                                      </p:cBhvr>
                                      <p:to x="100000" y="100000"/>
                                    </p:animScale>
                                    <p:animScale>
                                      <p:cBhvr>
                                        <p:cTn id="32" dur="26">
                                          <p:stCondLst>
                                            <p:cond delay="1808"/>
                                          </p:stCondLst>
                                        </p:cTn>
                                        <p:tgtEl>
                                          <p:spTgt spid="4"/>
                                        </p:tgtEl>
                                      </p:cBhvr>
                                      <p:to x="100000" y="95000"/>
                                    </p:animScale>
                                    <p:animScale>
                                      <p:cBhvr>
                                        <p:cTn id="33"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E0ECEB-3D0C-4396-AB1B-2187AA096664}"/>
              </a:ext>
            </a:extLst>
          </p:cNvPr>
          <p:cNvSpPr/>
          <p:nvPr/>
        </p:nvSpPr>
        <p:spPr>
          <a:xfrm>
            <a:off x="391427" y="2342215"/>
            <a:ext cx="6355882" cy="3785652"/>
          </a:xfrm>
          <a:prstGeom prst="rect">
            <a:avLst/>
          </a:prstGeom>
        </p:spPr>
        <p:txBody>
          <a:bodyPr wrap="square">
            <a:spAutoFit/>
          </a:bodyPr>
          <a:lstStyle/>
          <a:p>
            <a:r>
              <a:rPr lang="vi-VN" sz="2400" dirty="0"/>
              <a:t>Vi khuẩn Helicobacter pylori cần có khí trường thích hợp là 5% oxy,  7% cacbonic, 8% hiddro, và 85% là khí nito. Nhiệt độ thích hợp cho vi khuẩn phát triển là 37 độ C, phát triển tốt trong môi trường có độ pH từ 6-8 và độ ẩm cao.Vi khuẩn Helicobacter pylori phát triển một cách chậm, sau khoảng 3-7 ngày nuôi cấy thì vi khuẩn phát triển tạo thành những khuẩn lạc trong hoặc có màu xám nhạt đôi khi gây ra hiện tượng tan máu.</a:t>
            </a:r>
            <a:endParaRPr lang="en-US" sz="2400" dirty="0"/>
          </a:p>
        </p:txBody>
      </p:sp>
      <p:pic>
        <p:nvPicPr>
          <p:cNvPr id="3" name="Picture 2">
            <a:extLst>
              <a:ext uri="{FF2B5EF4-FFF2-40B4-BE49-F238E27FC236}">
                <a16:creationId xmlns:a16="http://schemas.microsoft.com/office/drawing/2014/main" id="{7F7AA462-84CE-47B5-8470-9C531F81B74D}"/>
              </a:ext>
            </a:extLst>
          </p:cNvPr>
          <p:cNvPicPr>
            <a:picLocks noChangeAspect="1"/>
          </p:cNvPicPr>
          <p:nvPr/>
        </p:nvPicPr>
        <p:blipFill>
          <a:blip r:embed="rId3"/>
          <a:stretch>
            <a:fillRect/>
          </a:stretch>
        </p:blipFill>
        <p:spPr>
          <a:xfrm>
            <a:off x="6652661" y="2771775"/>
            <a:ext cx="5539339" cy="4086225"/>
          </a:xfrm>
          <a:prstGeom prst="rect">
            <a:avLst/>
          </a:prstGeom>
        </p:spPr>
      </p:pic>
      <p:sp>
        <p:nvSpPr>
          <p:cNvPr id="4" name="Explosion: 14 Points 3">
            <a:extLst>
              <a:ext uri="{FF2B5EF4-FFF2-40B4-BE49-F238E27FC236}">
                <a16:creationId xmlns:a16="http://schemas.microsoft.com/office/drawing/2014/main" id="{16FAFD76-1F30-4635-8329-F31210D1E811}"/>
              </a:ext>
            </a:extLst>
          </p:cNvPr>
          <p:cNvSpPr/>
          <p:nvPr/>
        </p:nvSpPr>
        <p:spPr>
          <a:xfrm>
            <a:off x="3826042" y="144330"/>
            <a:ext cx="5842534" cy="2412665"/>
          </a:xfrm>
          <a:prstGeom prst="irregularSeal2">
            <a:avLst/>
          </a:prstGeom>
          <a:solidFill>
            <a:srgbClr val="D5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00B0F0"/>
                </a:solidFill>
                <a:latin typeface="Times New Roman" panose="02020603050405020304" pitchFamily="18" charset="0"/>
                <a:cs typeface="Times New Roman" panose="02020603050405020304" pitchFamily="18" charset="0"/>
              </a:rPr>
              <a:t>ĐIỀU KIỆN PHÁT TRIỂN</a:t>
            </a:r>
          </a:p>
        </p:txBody>
      </p:sp>
    </p:spTree>
    <p:extLst>
      <p:ext uri="{BB962C8B-B14F-4D97-AF65-F5344CB8AC3E}">
        <p14:creationId xmlns:p14="http://schemas.microsoft.com/office/powerpoint/2010/main" val="35558603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500"/>
                                        <p:tgtEl>
                                          <p:spTgt spid="3"/>
                                        </p:tgtEl>
                                      </p:cBhvr>
                                    </p:animEffect>
                                    <p:anim calcmode="lin" valueType="num">
                                      <p:cBhvr>
                                        <p:cTn id="19" dur="1500" fill="hold"/>
                                        <p:tgtEl>
                                          <p:spTgt spid="3"/>
                                        </p:tgtEl>
                                        <p:attrNameLst>
                                          <p:attrName>ppt_w</p:attrName>
                                        </p:attrNameLst>
                                      </p:cBhvr>
                                      <p:tavLst>
                                        <p:tav tm="0" fmla="#ppt_w*sin(2.5*pi*$)">
                                          <p:val>
                                            <p:fltVal val="0"/>
                                          </p:val>
                                        </p:tav>
                                        <p:tav tm="100000">
                                          <p:val>
                                            <p:fltVal val="1"/>
                                          </p:val>
                                        </p:tav>
                                      </p:tavLst>
                                    </p:anim>
                                    <p:anim calcmode="lin" valueType="num">
                                      <p:cBhvr>
                                        <p:cTn id="20" dur="15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7000"/>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F6F1C8-5A11-4D93-B39C-BC3D6BCF7747}"/>
              </a:ext>
            </a:extLst>
          </p:cNvPr>
          <p:cNvPicPr>
            <a:picLocks noChangeAspect="1"/>
          </p:cNvPicPr>
          <p:nvPr/>
        </p:nvPicPr>
        <p:blipFill>
          <a:blip r:embed="rId3"/>
          <a:stretch>
            <a:fillRect/>
          </a:stretch>
        </p:blipFill>
        <p:spPr>
          <a:xfrm>
            <a:off x="10180321" y="1426944"/>
            <a:ext cx="2011680" cy="3429001"/>
          </a:xfrm>
          <a:prstGeom prst="rect">
            <a:avLst/>
          </a:prstGeom>
        </p:spPr>
      </p:pic>
      <p:sp>
        <p:nvSpPr>
          <p:cNvPr id="3" name="Rectangle 2">
            <a:extLst>
              <a:ext uri="{FF2B5EF4-FFF2-40B4-BE49-F238E27FC236}">
                <a16:creationId xmlns:a16="http://schemas.microsoft.com/office/drawing/2014/main" id="{DCBE2F4D-729C-4D10-B497-D7F8370DACF2}"/>
              </a:ext>
            </a:extLst>
          </p:cNvPr>
          <p:cNvSpPr/>
          <p:nvPr/>
        </p:nvSpPr>
        <p:spPr>
          <a:xfrm>
            <a:off x="10180320" y="712269"/>
            <a:ext cx="2011680" cy="413887"/>
          </a:xfrm>
          <a:prstGeom prst="rect">
            <a:avLst/>
          </a:prstGeom>
          <a:solidFill>
            <a:srgbClr val="DAE6B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Thái</a:t>
            </a:r>
            <a:r>
              <a:rPr lang="en-US" dirty="0"/>
              <a:t> </a:t>
            </a:r>
            <a:r>
              <a:rPr lang="en-US" dirty="0" err="1"/>
              <a:t>Thùy</a:t>
            </a:r>
            <a:r>
              <a:rPr lang="en-US" dirty="0"/>
              <a:t> Linh</a:t>
            </a:r>
          </a:p>
        </p:txBody>
      </p:sp>
      <p:sp>
        <p:nvSpPr>
          <p:cNvPr id="5" name="Frame 4">
            <a:extLst>
              <a:ext uri="{FF2B5EF4-FFF2-40B4-BE49-F238E27FC236}">
                <a16:creationId xmlns:a16="http://schemas.microsoft.com/office/drawing/2014/main" id="{75569D89-D3B8-40B4-8CB3-CBDBBC5C10CF}"/>
              </a:ext>
            </a:extLst>
          </p:cNvPr>
          <p:cNvSpPr/>
          <p:nvPr/>
        </p:nvSpPr>
        <p:spPr>
          <a:xfrm>
            <a:off x="4398746" y="357338"/>
            <a:ext cx="2242686" cy="1792705"/>
          </a:xfrm>
          <a:prstGeom prst="frame">
            <a:avLst/>
          </a:prstGeom>
          <a:solidFill>
            <a:schemeClr val="accent6">
              <a:lumMod val="60000"/>
              <a:lumOff val="40000"/>
            </a:schemeClr>
          </a:solidFill>
          <a:effectLst>
            <a:innerShdw blurRad="63500" dist="50800" dir="18900000">
              <a:prstClr val="black">
                <a:alpha val="50000"/>
              </a:prstClr>
            </a:inn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3">
                    <a:lumMod val="60000"/>
                    <a:lumOff val="40000"/>
                  </a:schemeClr>
                </a:solidFill>
                <a:effectLst>
                  <a:outerShdw blurRad="50800" dist="38100" dir="10800000" algn="r" rotWithShape="0">
                    <a:prstClr val="black">
                      <a:alpha val="40000"/>
                    </a:prstClr>
                  </a:outerShdw>
                </a:effectLst>
                <a:latin typeface="Times New Roman" panose="02020603050405020304" pitchFamily="18" charset="0"/>
                <a:cs typeface="Times New Roman" panose="02020603050405020304" pitchFamily="18" charset="0"/>
              </a:rPr>
              <a:t>TRÙNG KIẾT LỊ</a:t>
            </a:r>
          </a:p>
        </p:txBody>
      </p:sp>
      <p:pic>
        <p:nvPicPr>
          <p:cNvPr id="8" name="Picture 7">
            <a:extLst>
              <a:ext uri="{FF2B5EF4-FFF2-40B4-BE49-F238E27FC236}">
                <a16:creationId xmlns:a16="http://schemas.microsoft.com/office/drawing/2014/main" id="{4A8B33BD-E01D-444E-97E5-5DBD1A3322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023" b="97791" l="5349" r="97791">
                        <a14:foregroundMark x1="20581" y1="15465" x2="25349" y2="23953"/>
                        <a14:foregroundMark x1="28953" y1="12791" x2="31047" y2="10814"/>
                        <a14:foregroundMark x1="27674" y1="25581" x2="34419" y2="23256"/>
                        <a14:foregroundMark x1="30698" y1="22209" x2="33372" y2="20233"/>
                        <a14:backgroundMark x1="24302" y1="23605" x2="27326" y2="25581"/>
                        <a14:backgroundMark x1="33372" y1="25581" x2="33372" y2="25581"/>
                        <a14:backgroundMark x1="33372" y1="24302" x2="33372" y2="24302"/>
                      </a14:backgroundRemoval>
                    </a14:imgEffect>
                  </a14:imgLayer>
                </a14:imgProps>
              </a:ext>
              <a:ext uri="{28A0092B-C50C-407E-A947-70E740481C1C}">
                <a14:useLocalDpi xmlns:a14="http://schemas.microsoft.com/office/drawing/2010/main" val="0"/>
              </a:ext>
            </a:extLst>
          </a:blip>
          <a:stretch>
            <a:fillRect/>
          </a:stretch>
        </p:blipFill>
        <p:spPr>
          <a:xfrm>
            <a:off x="-96252" y="4855945"/>
            <a:ext cx="2853891" cy="2853891"/>
          </a:xfrm>
          <a:prstGeom prst="rect">
            <a:avLst/>
          </a:prstGeom>
        </p:spPr>
      </p:pic>
      <p:pic>
        <p:nvPicPr>
          <p:cNvPr id="1026" name="Picture 2">
            <a:extLst>
              <a:ext uri="{FF2B5EF4-FFF2-40B4-BE49-F238E27FC236}">
                <a16:creationId xmlns:a16="http://schemas.microsoft.com/office/drawing/2014/main" id="{93A4D52F-2D8A-438D-99C0-75DC6BF84A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8105" y="2477493"/>
            <a:ext cx="6049878" cy="402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551305"/>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anim calcmode="lin" valueType="num">
                                      <p:cBhvr>
                                        <p:cTn id="8" dur="1500" fill="hold"/>
                                        <p:tgtEl>
                                          <p:spTgt spid="5"/>
                                        </p:tgtEl>
                                        <p:attrNameLst>
                                          <p:attrName>ppt_w</p:attrName>
                                        </p:attrNameLst>
                                      </p:cBhvr>
                                      <p:tavLst>
                                        <p:tav tm="0" fmla="#ppt_w*sin(2.5*pi*$)">
                                          <p:val>
                                            <p:fltVal val="0"/>
                                          </p:val>
                                        </p:tav>
                                        <p:tav tm="100000">
                                          <p:val>
                                            <p:fltVal val="1"/>
                                          </p:val>
                                        </p:tav>
                                      </p:tavLst>
                                    </p:anim>
                                    <p:anim calcmode="lin" valueType="num">
                                      <p:cBhvr>
                                        <p:cTn id="9" dur="1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randombar(horizontal)">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ibbon: Curved and Tilted Down 1">
            <a:extLst>
              <a:ext uri="{FF2B5EF4-FFF2-40B4-BE49-F238E27FC236}">
                <a16:creationId xmlns:a16="http://schemas.microsoft.com/office/drawing/2014/main" id="{D201220B-B053-4DA9-A484-627E5C6D408D}"/>
              </a:ext>
            </a:extLst>
          </p:cNvPr>
          <p:cNvSpPr/>
          <p:nvPr/>
        </p:nvSpPr>
        <p:spPr>
          <a:xfrm>
            <a:off x="3628725" y="192505"/>
            <a:ext cx="4514248" cy="1029903"/>
          </a:xfrm>
          <a:prstGeom prst="ellipseRibbon">
            <a:avLst/>
          </a:prstGeom>
          <a:solidFill>
            <a:srgbClr val="FF0000"/>
          </a:solidFill>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ENTAMOEBA HISTOLYTICA</a:t>
            </a:r>
          </a:p>
        </p:txBody>
      </p:sp>
      <p:sp>
        <p:nvSpPr>
          <p:cNvPr id="3" name="Flowchart: Predefined Process 2">
            <a:extLst>
              <a:ext uri="{FF2B5EF4-FFF2-40B4-BE49-F238E27FC236}">
                <a16:creationId xmlns:a16="http://schemas.microsoft.com/office/drawing/2014/main" id="{A956BBEE-7CE2-466F-AF90-FB71E0987B19}"/>
              </a:ext>
            </a:extLst>
          </p:cNvPr>
          <p:cNvSpPr/>
          <p:nvPr/>
        </p:nvSpPr>
        <p:spPr>
          <a:xfrm>
            <a:off x="1347536" y="1309035"/>
            <a:ext cx="2050181" cy="721896"/>
          </a:xfrm>
          <a:prstGeom prst="flowChartPredefinedProcess">
            <a:avLst/>
          </a:prstGeom>
          <a:solidFill>
            <a:srgbClr val="FFD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 CHUYỂN</a:t>
            </a:r>
          </a:p>
        </p:txBody>
      </p:sp>
      <p:sp>
        <p:nvSpPr>
          <p:cNvPr id="4" name="TextBox 3">
            <a:extLst>
              <a:ext uri="{FF2B5EF4-FFF2-40B4-BE49-F238E27FC236}">
                <a16:creationId xmlns:a16="http://schemas.microsoft.com/office/drawing/2014/main" id="{C0E73616-E385-45DB-B73D-5C68D593F473}"/>
              </a:ext>
            </a:extLst>
          </p:cNvPr>
          <p:cNvSpPr txBox="1"/>
          <p:nvPr/>
        </p:nvSpPr>
        <p:spPr>
          <a:xfrm>
            <a:off x="1511164" y="2271563"/>
            <a:ext cx="1722922"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a:t>
            </a:r>
            <a:endParaRPr lang="en-US" sz="2000" dirty="0">
              <a:latin typeface="Times New Roman" panose="02020603050405020304" pitchFamily="18" charset="0"/>
              <a:cs typeface="Times New Roman" panose="02020603050405020304" pitchFamily="18" charset="0"/>
            </a:endParaRPr>
          </a:p>
        </p:txBody>
      </p:sp>
      <p:sp>
        <p:nvSpPr>
          <p:cNvPr id="5" name="Flowchart: Predefined Process 4">
            <a:extLst>
              <a:ext uri="{FF2B5EF4-FFF2-40B4-BE49-F238E27FC236}">
                <a16:creationId xmlns:a16="http://schemas.microsoft.com/office/drawing/2014/main" id="{E6FE6661-A1DC-44DA-8AC6-C368030CF619}"/>
              </a:ext>
            </a:extLst>
          </p:cNvPr>
          <p:cNvSpPr/>
          <p:nvPr/>
        </p:nvSpPr>
        <p:spPr>
          <a:xfrm>
            <a:off x="1347535" y="2912305"/>
            <a:ext cx="2050181" cy="721896"/>
          </a:xfrm>
          <a:prstGeom prst="flowChartPredefinedProcess">
            <a:avLst/>
          </a:prstGeom>
          <a:solidFill>
            <a:srgbClr val="FFD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CẤU TẠO</a:t>
            </a:r>
          </a:p>
        </p:txBody>
      </p:sp>
      <p:sp>
        <p:nvSpPr>
          <p:cNvPr id="6" name="TextBox 5">
            <a:extLst>
              <a:ext uri="{FF2B5EF4-FFF2-40B4-BE49-F238E27FC236}">
                <a16:creationId xmlns:a16="http://schemas.microsoft.com/office/drawing/2014/main" id="{5B3316E9-13E1-4479-BEE7-9D5CCFC13DDF}"/>
              </a:ext>
            </a:extLst>
          </p:cNvPr>
          <p:cNvSpPr txBox="1"/>
          <p:nvPr/>
        </p:nvSpPr>
        <p:spPr>
          <a:xfrm>
            <a:off x="1212783" y="3903710"/>
            <a:ext cx="2926080" cy="707886"/>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chân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ngắn</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bào</a:t>
            </a:r>
            <a:endParaRPr lang="en-US" sz="2000" dirty="0">
              <a:latin typeface="Times New Roman" panose="02020603050405020304" pitchFamily="18" charset="0"/>
              <a:cs typeface="Times New Roman" panose="02020603050405020304" pitchFamily="18" charset="0"/>
            </a:endParaRPr>
          </a:p>
        </p:txBody>
      </p:sp>
      <p:sp>
        <p:nvSpPr>
          <p:cNvPr id="7" name="Flowchart: Predefined Process 6">
            <a:extLst>
              <a:ext uri="{FF2B5EF4-FFF2-40B4-BE49-F238E27FC236}">
                <a16:creationId xmlns:a16="http://schemas.microsoft.com/office/drawing/2014/main" id="{5406299F-15CD-4733-827B-72301A6671C9}"/>
              </a:ext>
            </a:extLst>
          </p:cNvPr>
          <p:cNvSpPr/>
          <p:nvPr/>
        </p:nvSpPr>
        <p:spPr>
          <a:xfrm>
            <a:off x="1347534" y="4785084"/>
            <a:ext cx="2050181" cy="721896"/>
          </a:xfrm>
          <a:prstGeom prst="flowChartPredefinedProcess">
            <a:avLst/>
          </a:prstGeom>
          <a:solidFill>
            <a:srgbClr val="FFD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PHÁT TRIỂN</a:t>
            </a:r>
          </a:p>
        </p:txBody>
      </p:sp>
      <p:sp>
        <p:nvSpPr>
          <p:cNvPr id="8" name="TextBox 7">
            <a:extLst>
              <a:ext uri="{FF2B5EF4-FFF2-40B4-BE49-F238E27FC236}">
                <a16:creationId xmlns:a16="http://schemas.microsoft.com/office/drawing/2014/main" id="{A3333AD7-019C-403B-8756-654EF5EE87E6}"/>
              </a:ext>
            </a:extLst>
          </p:cNvPr>
          <p:cNvSpPr txBox="1"/>
          <p:nvPr/>
        </p:nvSpPr>
        <p:spPr>
          <a:xfrm>
            <a:off x="1212783" y="5680468"/>
            <a:ext cx="4514248" cy="923330"/>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ruột</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chui</a:t>
            </a:r>
            <a:r>
              <a:rPr lang="en-US" dirty="0">
                <a:latin typeface="Times New Roman" panose="02020603050405020304" pitchFamily="18" charset="0"/>
                <a:cs typeface="Times New Roman" panose="02020603050405020304" pitchFamily="18" charset="0"/>
              </a:rPr>
              <a:t> ra </a:t>
            </a:r>
            <a:r>
              <a:rPr lang="en-US" dirty="0" err="1">
                <a:latin typeface="Times New Roman" panose="02020603050405020304" pitchFamily="18" charset="0"/>
                <a:cs typeface="Times New Roman" panose="02020603050405020304" pitchFamily="18" charset="0"/>
              </a:rPr>
              <a:t>khỏi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ruột</a:t>
            </a:r>
            <a:endParaRPr lang="en-US"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5B3F9C7A-2410-4343-9740-74A6AF76DD48}"/>
              </a:ext>
            </a:extLst>
          </p:cNvPr>
          <p:cNvPicPr>
            <a:picLocks noChangeAspect="1"/>
          </p:cNvPicPr>
          <p:nvPr/>
        </p:nvPicPr>
        <p:blipFill>
          <a:blip r:embed="rId3"/>
          <a:stretch>
            <a:fillRect/>
          </a:stretch>
        </p:blipFill>
        <p:spPr>
          <a:xfrm>
            <a:off x="7460931" y="1153940"/>
            <a:ext cx="4219575" cy="3035466"/>
          </a:xfrm>
          <a:prstGeom prst="rect">
            <a:avLst/>
          </a:prstGeom>
        </p:spPr>
      </p:pic>
      <p:pic>
        <p:nvPicPr>
          <p:cNvPr id="2050" name="Picture 2" descr="Bệnh kiết lỵ - Nguyên nhân, cách phòng và chữa bệnh">
            <a:extLst>
              <a:ext uri="{FF2B5EF4-FFF2-40B4-BE49-F238E27FC236}">
                <a16:creationId xmlns:a16="http://schemas.microsoft.com/office/drawing/2014/main" id="{91CAF115-FD50-44C6-96AC-593D8A173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7031" y="4690626"/>
            <a:ext cx="3021029" cy="216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45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80">
                                          <p:stCondLst>
                                            <p:cond delay="0"/>
                                          </p:stCondLst>
                                        </p:cTn>
                                        <p:tgtEl>
                                          <p:spTgt spid="3"/>
                                        </p:tgtEl>
                                      </p:cBhvr>
                                    </p:animEffect>
                                    <p:anim calcmode="lin" valueType="num">
                                      <p:cBhvr>
                                        <p:cTn id="13"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gtEl>
                                      </p:cBhvr>
                                      <p:to x="100000" y="60000"/>
                                    </p:animScale>
                                    <p:animScale>
                                      <p:cBhvr>
                                        <p:cTn id="19" dur="166" decel="50000">
                                          <p:stCondLst>
                                            <p:cond delay="676"/>
                                          </p:stCondLst>
                                        </p:cTn>
                                        <p:tgtEl>
                                          <p:spTgt spid="3"/>
                                        </p:tgtEl>
                                      </p:cBhvr>
                                      <p:to x="100000" y="100000"/>
                                    </p:animScale>
                                    <p:animScale>
                                      <p:cBhvr>
                                        <p:cTn id="20" dur="26">
                                          <p:stCondLst>
                                            <p:cond delay="1312"/>
                                          </p:stCondLst>
                                        </p:cTn>
                                        <p:tgtEl>
                                          <p:spTgt spid="3"/>
                                        </p:tgtEl>
                                      </p:cBhvr>
                                      <p:to x="100000" y="80000"/>
                                    </p:animScale>
                                    <p:animScale>
                                      <p:cBhvr>
                                        <p:cTn id="21" dur="166" decel="50000">
                                          <p:stCondLst>
                                            <p:cond delay="1338"/>
                                          </p:stCondLst>
                                        </p:cTn>
                                        <p:tgtEl>
                                          <p:spTgt spid="3"/>
                                        </p:tgtEl>
                                      </p:cBhvr>
                                      <p:to x="100000" y="100000"/>
                                    </p:animScale>
                                    <p:animScale>
                                      <p:cBhvr>
                                        <p:cTn id="22" dur="26">
                                          <p:stCondLst>
                                            <p:cond delay="1642"/>
                                          </p:stCondLst>
                                        </p:cTn>
                                        <p:tgtEl>
                                          <p:spTgt spid="3"/>
                                        </p:tgtEl>
                                      </p:cBhvr>
                                      <p:to x="100000" y="90000"/>
                                    </p:animScale>
                                    <p:animScale>
                                      <p:cBhvr>
                                        <p:cTn id="23" dur="166" decel="50000">
                                          <p:stCondLst>
                                            <p:cond delay="1668"/>
                                          </p:stCondLst>
                                        </p:cTn>
                                        <p:tgtEl>
                                          <p:spTgt spid="3"/>
                                        </p:tgtEl>
                                      </p:cBhvr>
                                      <p:to x="100000" y="100000"/>
                                    </p:animScale>
                                    <p:animScale>
                                      <p:cBhvr>
                                        <p:cTn id="24" dur="26">
                                          <p:stCondLst>
                                            <p:cond delay="1808"/>
                                          </p:stCondLst>
                                        </p:cTn>
                                        <p:tgtEl>
                                          <p:spTgt spid="3"/>
                                        </p:tgtEl>
                                      </p:cBhvr>
                                      <p:to x="100000" y="95000"/>
                                    </p:animScale>
                                    <p:animScale>
                                      <p:cBhvr>
                                        <p:cTn id="25" dur="166" decel="50000">
                                          <p:stCondLst>
                                            <p:cond delay="1834"/>
                                          </p:stCondLst>
                                        </p:cTn>
                                        <p:tgtEl>
                                          <p:spTgt spid="3"/>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anim calcmode="lin" valueType="num">
                                      <p:cBhvr>
                                        <p:cTn id="31" dur="1000" fill="hold"/>
                                        <p:tgtEl>
                                          <p:spTgt spid="4"/>
                                        </p:tgtEl>
                                        <p:attrNameLst>
                                          <p:attrName>ppt_x</p:attrName>
                                        </p:attrNameLst>
                                      </p:cBhvr>
                                      <p:tavLst>
                                        <p:tav tm="0">
                                          <p:val>
                                            <p:strVal val="#ppt_x"/>
                                          </p:val>
                                        </p:tav>
                                        <p:tav tm="100000">
                                          <p:val>
                                            <p:strVal val="#ppt_x"/>
                                          </p:val>
                                        </p:tav>
                                      </p:tavLst>
                                    </p:anim>
                                    <p:anim calcmode="lin" valueType="num">
                                      <p:cBhvr>
                                        <p:cTn id="32"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down)">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1500"/>
                                        <p:tgtEl>
                                          <p:spTgt spid="9"/>
                                        </p:tgtEl>
                                      </p:cBhvr>
                                    </p:animEffect>
                                    <p:anim calcmode="lin" valueType="num">
                                      <p:cBhvr>
                                        <p:cTn id="62" dur="1500" fill="hold"/>
                                        <p:tgtEl>
                                          <p:spTgt spid="9"/>
                                        </p:tgtEl>
                                        <p:attrNameLst>
                                          <p:attrName>ppt_w</p:attrName>
                                        </p:attrNameLst>
                                      </p:cBhvr>
                                      <p:tavLst>
                                        <p:tav tm="0" fmla="#ppt_w*sin(2.5*pi*$)">
                                          <p:val>
                                            <p:fltVal val="0"/>
                                          </p:val>
                                        </p:tav>
                                        <p:tav tm="100000">
                                          <p:val>
                                            <p:fltVal val="1"/>
                                          </p:val>
                                        </p:tav>
                                      </p:tavLst>
                                    </p:anim>
                                    <p:anim calcmode="lin" valueType="num">
                                      <p:cBhvr>
                                        <p:cTn id="63" dur="1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45" presetClass="entr" presetSubtype="0" fill="hold" nodeType="clickEffect">
                                  <p:stCondLst>
                                    <p:cond delay="0"/>
                                  </p:stCondLst>
                                  <p:childTnLst>
                                    <p:set>
                                      <p:cBhvr>
                                        <p:cTn id="67" dur="1" fill="hold">
                                          <p:stCondLst>
                                            <p:cond delay="0"/>
                                          </p:stCondLst>
                                        </p:cTn>
                                        <p:tgtEl>
                                          <p:spTgt spid="2050"/>
                                        </p:tgtEl>
                                        <p:attrNameLst>
                                          <p:attrName>style.visibility</p:attrName>
                                        </p:attrNameLst>
                                      </p:cBhvr>
                                      <p:to>
                                        <p:strVal val="visible"/>
                                      </p:to>
                                    </p:set>
                                    <p:animEffect transition="in" filter="fade">
                                      <p:cBhvr>
                                        <p:cTn id="68" dur="1500"/>
                                        <p:tgtEl>
                                          <p:spTgt spid="2050"/>
                                        </p:tgtEl>
                                      </p:cBhvr>
                                    </p:animEffect>
                                    <p:anim calcmode="lin" valueType="num">
                                      <p:cBhvr>
                                        <p:cTn id="69" dur="1500" fill="hold"/>
                                        <p:tgtEl>
                                          <p:spTgt spid="2050"/>
                                        </p:tgtEl>
                                        <p:attrNameLst>
                                          <p:attrName>ppt_w</p:attrName>
                                        </p:attrNameLst>
                                      </p:cBhvr>
                                      <p:tavLst>
                                        <p:tav tm="0" fmla="#ppt_w*sin(2.5*pi*$)">
                                          <p:val>
                                            <p:fltVal val="0"/>
                                          </p:val>
                                        </p:tav>
                                        <p:tav tm="100000">
                                          <p:val>
                                            <p:fltVal val="1"/>
                                          </p:val>
                                        </p:tav>
                                      </p:tavLst>
                                    </p:anim>
                                    <p:anim calcmode="lin" valueType="num">
                                      <p:cBhvr>
                                        <p:cTn id="70" dur="1500" fill="hold"/>
                                        <p:tgtEl>
                                          <p:spTgt spid="205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000" b="-17000"/>
          </a:stretch>
        </a:blipFill>
        <a:effectLst/>
      </p:bgPr>
    </p:bg>
    <p:spTree>
      <p:nvGrpSpPr>
        <p:cNvPr id="1" name=""/>
        <p:cNvGrpSpPr/>
        <p:nvPr/>
      </p:nvGrpSpPr>
      <p:grpSpPr>
        <a:xfrm>
          <a:off x="0" y="0"/>
          <a:ext cx="0" cy="0"/>
          <a:chOff x="0" y="0"/>
          <a:chExt cx="0" cy="0"/>
        </a:xfrm>
      </p:grpSpPr>
      <p:sp>
        <p:nvSpPr>
          <p:cNvPr id="2" name="Ribbon: Curved and Tilted Down 1">
            <a:extLst>
              <a:ext uri="{FF2B5EF4-FFF2-40B4-BE49-F238E27FC236}">
                <a16:creationId xmlns:a16="http://schemas.microsoft.com/office/drawing/2014/main" id="{5E919D36-8162-43C2-955C-2F276E48E460}"/>
              </a:ext>
            </a:extLst>
          </p:cNvPr>
          <p:cNvSpPr/>
          <p:nvPr/>
        </p:nvSpPr>
        <p:spPr>
          <a:xfrm>
            <a:off x="3628725" y="192505"/>
            <a:ext cx="4514248" cy="1029903"/>
          </a:xfrm>
          <a:prstGeom prst="ellipseRibbon">
            <a:avLst>
              <a:gd name="adj1" fmla="val 25000"/>
              <a:gd name="adj2" fmla="val 55117"/>
              <a:gd name="adj3" fmla="val 12500"/>
            </a:avLst>
          </a:prstGeom>
          <a:solidFill>
            <a:srgbClr val="FF0000"/>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ENTAMOEBA HISTOLYTICA</a:t>
            </a:r>
          </a:p>
        </p:txBody>
      </p:sp>
      <p:sp>
        <p:nvSpPr>
          <p:cNvPr id="3" name="Oval 2">
            <a:extLst>
              <a:ext uri="{FF2B5EF4-FFF2-40B4-BE49-F238E27FC236}">
                <a16:creationId xmlns:a16="http://schemas.microsoft.com/office/drawing/2014/main" id="{2746C084-D55E-431B-A76F-9D75A4C505E0}"/>
              </a:ext>
            </a:extLst>
          </p:cNvPr>
          <p:cNvSpPr/>
          <p:nvPr/>
        </p:nvSpPr>
        <p:spPr>
          <a:xfrm>
            <a:off x="1549668" y="1540042"/>
            <a:ext cx="2377439" cy="635267"/>
          </a:xfrm>
          <a:prstGeom prst="ellipse">
            <a:avLst/>
          </a:prstGeom>
          <a:solidFill>
            <a:srgbClr val="AB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SINH SẢN</a:t>
            </a:r>
          </a:p>
        </p:txBody>
      </p:sp>
      <p:sp>
        <p:nvSpPr>
          <p:cNvPr id="4" name="TextBox 3">
            <a:extLst>
              <a:ext uri="{FF2B5EF4-FFF2-40B4-BE49-F238E27FC236}">
                <a16:creationId xmlns:a16="http://schemas.microsoft.com/office/drawing/2014/main" id="{5637E592-085B-4BA3-860C-4C6D5DD3149B}"/>
              </a:ext>
            </a:extLst>
          </p:cNvPr>
          <p:cNvSpPr txBox="1"/>
          <p:nvPr/>
        </p:nvSpPr>
        <p:spPr>
          <a:xfrm>
            <a:off x="4289662" y="1596065"/>
            <a:ext cx="4032985"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Theo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thức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đôi</a:t>
            </a:r>
            <a:endParaRPr lang="en-US" sz="2800" dirty="0">
              <a:latin typeface="Times New Roman" panose="02020603050405020304" pitchFamily="18" charset="0"/>
              <a:cs typeface="Times New Roman" panose="02020603050405020304" pitchFamily="18" charset="0"/>
            </a:endParaRPr>
          </a:p>
        </p:txBody>
      </p:sp>
      <p:sp>
        <p:nvSpPr>
          <p:cNvPr id="5" name="Arrow: Right 4">
            <a:extLst>
              <a:ext uri="{FF2B5EF4-FFF2-40B4-BE49-F238E27FC236}">
                <a16:creationId xmlns:a16="http://schemas.microsoft.com/office/drawing/2014/main" id="{98098FA0-92ED-48EF-8DD9-0461B59896AB}"/>
              </a:ext>
            </a:extLst>
          </p:cNvPr>
          <p:cNvSpPr/>
          <p:nvPr/>
        </p:nvSpPr>
        <p:spPr>
          <a:xfrm>
            <a:off x="4042620" y="1771048"/>
            <a:ext cx="282338" cy="19731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2912492F-6128-4D00-AF8B-9F1F51D705CD}"/>
              </a:ext>
            </a:extLst>
          </p:cNvPr>
          <p:cNvSpPr/>
          <p:nvPr/>
        </p:nvSpPr>
        <p:spPr>
          <a:xfrm>
            <a:off x="4183789" y="2965263"/>
            <a:ext cx="282338" cy="197317"/>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0B65C9A-B693-4EA0-A797-9A66C7C37456}"/>
              </a:ext>
            </a:extLst>
          </p:cNvPr>
          <p:cNvSpPr/>
          <p:nvPr/>
        </p:nvSpPr>
        <p:spPr>
          <a:xfrm>
            <a:off x="924036" y="2702977"/>
            <a:ext cx="3118584" cy="721891"/>
          </a:xfrm>
          <a:prstGeom prst="ellipse">
            <a:avLst/>
          </a:prstGeom>
          <a:solidFill>
            <a:srgbClr val="AB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Times New Roman" panose="02020603050405020304" pitchFamily="18" charset="0"/>
                <a:cs typeface="Times New Roman" panose="02020603050405020304" pitchFamily="18" charset="0"/>
              </a:rPr>
              <a:t>DINH D</a:t>
            </a:r>
            <a:r>
              <a:rPr lang="vi-VN" sz="2400" dirty="0">
                <a:solidFill>
                  <a:schemeClr val="tx1"/>
                </a:solidFill>
                <a:latin typeface="Times New Roman" panose="02020603050405020304" pitchFamily="18" charset="0"/>
                <a:cs typeface="Times New Roman" panose="02020603050405020304" pitchFamily="18" charset="0"/>
              </a:rPr>
              <a:t>Ư</a:t>
            </a:r>
            <a:r>
              <a:rPr lang="en-US" sz="2400" dirty="0">
                <a:solidFill>
                  <a:schemeClr val="tx1"/>
                </a:solidFill>
                <a:latin typeface="Times New Roman" panose="02020603050405020304" pitchFamily="18" charset="0"/>
                <a:cs typeface="Times New Roman" panose="02020603050405020304" pitchFamily="18" charset="0"/>
              </a:rPr>
              <a:t>ỠNG</a:t>
            </a:r>
          </a:p>
        </p:txBody>
      </p:sp>
      <p:sp>
        <p:nvSpPr>
          <p:cNvPr id="8" name="TextBox 7">
            <a:extLst>
              <a:ext uri="{FF2B5EF4-FFF2-40B4-BE49-F238E27FC236}">
                <a16:creationId xmlns:a16="http://schemas.microsoft.com/office/drawing/2014/main" id="{5A1C1363-0815-4CD2-B686-5E788D9D911B}"/>
              </a:ext>
            </a:extLst>
          </p:cNvPr>
          <p:cNvSpPr txBox="1"/>
          <p:nvPr/>
        </p:nvSpPr>
        <p:spPr>
          <a:xfrm>
            <a:off x="4607296" y="2685526"/>
            <a:ext cx="4514239" cy="954107"/>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Thực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hiện</a:t>
            </a:r>
            <a:r>
              <a:rPr lang="en-US" sz="2800" dirty="0">
                <a:latin typeface="Times New Roman" panose="02020603050405020304" pitchFamily="18" charset="0"/>
                <a:cs typeface="Times New Roman" panose="02020603050405020304" pitchFamily="18" charset="0"/>
              </a:rPr>
              <a:t> qua </a:t>
            </a:r>
            <a:r>
              <a:rPr lang="en-US" sz="2800" dirty="0" err="1">
                <a:latin typeface="Times New Roman" panose="02020603050405020304" pitchFamily="18" charset="0"/>
                <a:cs typeface="Times New Roman" panose="02020603050405020304" pitchFamily="18" charset="0"/>
              </a:rPr>
              <a:t>màng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bào</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Nuốt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hồng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cầu</a:t>
            </a:r>
            <a:endParaRPr lang="en-US" sz="2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8C2F449-E3CC-47C9-8ADF-818DF2DDDB2E}"/>
              </a:ext>
            </a:extLst>
          </p:cNvPr>
          <p:cNvPicPr>
            <a:picLocks noChangeAspect="1"/>
          </p:cNvPicPr>
          <p:nvPr/>
        </p:nvPicPr>
        <p:blipFill>
          <a:blip r:embed="rId3"/>
          <a:stretch>
            <a:fillRect/>
          </a:stretch>
        </p:blipFill>
        <p:spPr>
          <a:xfrm>
            <a:off x="3551726" y="3696947"/>
            <a:ext cx="4203035" cy="3165143"/>
          </a:xfrm>
          <a:prstGeom prst="rect">
            <a:avLst/>
          </a:prstGeom>
        </p:spPr>
      </p:pic>
    </p:spTree>
    <p:extLst>
      <p:ext uri="{BB962C8B-B14F-4D97-AF65-F5344CB8AC3E}">
        <p14:creationId xmlns:p14="http://schemas.microsoft.com/office/powerpoint/2010/main" val="286475031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heel(1)">
                                      <p:cBhvr>
                                        <p:cTn id="26" dur="20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3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fltVal val="0"/>
                                          </p:val>
                                        </p:tav>
                                        <p:tav tm="100000">
                                          <p:val>
                                            <p:strVal val="#ppt_h"/>
                                          </p:val>
                                        </p:tav>
                                      </p:tavLst>
                                    </p:anim>
                                    <p:anim calcmode="lin" valueType="num">
                                      <p:cBhvr>
                                        <p:cTn id="33" dur="1000" fill="hold"/>
                                        <p:tgtEl>
                                          <p:spTgt spid="7"/>
                                        </p:tgtEl>
                                        <p:attrNameLst>
                                          <p:attrName>style.rotation</p:attrName>
                                        </p:attrNameLst>
                                      </p:cBhvr>
                                      <p:tavLst>
                                        <p:tav tm="0">
                                          <p:val>
                                            <p:fltVal val="90"/>
                                          </p:val>
                                        </p:tav>
                                        <p:tav tm="100000">
                                          <p:val>
                                            <p:fltVal val="0"/>
                                          </p:val>
                                        </p:tav>
                                      </p:tavLst>
                                    </p:anim>
                                    <p:animEffect transition="in" filter="fade">
                                      <p:cBhvr>
                                        <p:cTn id="34" dur="10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heel(1)">
                                      <p:cBhvr>
                                        <p:cTn id="45" dur="20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circle(in)">
                                      <p:cBhvr>
                                        <p:cTn id="5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Flowchart: Terminator 1">
            <a:extLst>
              <a:ext uri="{FF2B5EF4-FFF2-40B4-BE49-F238E27FC236}">
                <a16:creationId xmlns:a16="http://schemas.microsoft.com/office/drawing/2014/main" id="{802092CF-3FB4-411C-9FF4-8B83900E2D1C}"/>
              </a:ext>
            </a:extLst>
          </p:cNvPr>
          <p:cNvSpPr/>
          <p:nvPr/>
        </p:nvSpPr>
        <p:spPr>
          <a:xfrm>
            <a:off x="4263990" y="2319688"/>
            <a:ext cx="2974207" cy="693019"/>
          </a:xfrm>
          <a:prstGeom prst="flowChartTerminator">
            <a:avLst/>
          </a:prstGeom>
          <a:solidFill>
            <a:srgbClr val="D2D1F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N</a:t>
            </a:r>
            <a:r>
              <a:rPr lang="vi-VN" sz="3200" dirty="0">
                <a:latin typeface="Times New Roman" panose="02020603050405020304" pitchFamily="18" charset="0"/>
                <a:cs typeface="Times New Roman" panose="02020603050405020304" pitchFamily="18" charset="0"/>
              </a:rPr>
              <a:t>Ơ</a:t>
            </a:r>
            <a:r>
              <a:rPr lang="en-US" sz="3200" dirty="0">
                <a:latin typeface="Times New Roman" panose="02020603050405020304" pitchFamily="18" charset="0"/>
                <a:cs typeface="Times New Roman" panose="02020603050405020304" pitchFamily="18" charset="0"/>
              </a:rPr>
              <a:t>I SỐNG</a:t>
            </a:r>
          </a:p>
        </p:txBody>
      </p:sp>
      <p:cxnSp>
        <p:nvCxnSpPr>
          <p:cNvPr id="4" name="Straight Arrow Connector 3">
            <a:extLst>
              <a:ext uri="{FF2B5EF4-FFF2-40B4-BE49-F238E27FC236}">
                <a16:creationId xmlns:a16="http://schemas.microsoft.com/office/drawing/2014/main" id="{5C643D0C-EF09-473D-AAA2-8F56ABE1CE55}"/>
              </a:ext>
            </a:extLst>
          </p:cNvPr>
          <p:cNvCxnSpPr/>
          <p:nvPr/>
        </p:nvCxnSpPr>
        <p:spPr>
          <a:xfrm flipH="1">
            <a:off x="3850104" y="3012707"/>
            <a:ext cx="827772" cy="760395"/>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B45690DD-16FC-49E2-9111-E3C9124E46BC}"/>
              </a:ext>
            </a:extLst>
          </p:cNvPr>
          <p:cNvCxnSpPr>
            <a:cxnSpLocks/>
          </p:cNvCxnSpPr>
          <p:nvPr/>
        </p:nvCxnSpPr>
        <p:spPr>
          <a:xfrm>
            <a:off x="6886072" y="3012707"/>
            <a:ext cx="704249" cy="82937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7" name="Ribbon: Curved and Tilted Down 6">
            <a:extLst>
              <a:ext uri="{FF2B5EF4-FFF2-40B4-BE49-F238E27FC236}">
                <a16:creationId xmlns:a16="http://schemas.microsoft.com/office/drawing/2014/main" id="{B03B8927-9FCC-4D72-9025-EF1072D2549B}"/>
              </a:ext>
            </a:extLst>
          </p:cNvPr>
          <p:cNvSpPr/>
          <p:nvPr/>
        </p:nvSpPr>
        <p:spPr>
          <a:xfrm>
            <a:off x="3628725" y="192505"/>
            <a:ext cx="4514248" cy="1029903"/>
          </a:xfrm>
          <a:prstGeom prst="ellipseRibbon">
            <a:avLst>
              <a:gd name="adj1" fmla="val 25000"/>
              <a:gd name="adj2" fmla="val 55117"/>
              <a:gd name="adj3" fmla="val 12500"/>
            </a:avLst>
          </a:prstGeom>
          <a:solidFill>
            <a:srgbClr val="FF0000"/>
          </a:solidFill>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ENTAMOEBA HISTOLYTICA</a:t>
            </a:r>
          </a:p>
        </p:txBody>
      </p:sp>
      <p:sp>
        <p:nvSpPr>
          <p:cNvPr id="8" name="TextBox 7">
            <a:extLst>
              <a:ext uri="{FF2B5EF4-FFF2-40B4-BE49-F238E27FC236}">
                <a16:creationId xmlns:a16="http://schemas.microsoft.com/office/drawing/2014/main" id="{5B17F928-F619-4BD3-9ABC-3A213894C427}"/>
              </a:ext>
            </a:extLst>
          </p:cNvPr>
          <p:cNvSpPr txBox="1"/>
          <p:nvPr/>
        </p:nvSpPr>
        <p:spPr>
          <a:xfrm>
            <a:off x="3070459" y="3773102"/>
            <a:ext cx="1982802"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Kết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ở </a:t>
            </a:r>
            <a:r>
              <a:rPr lang="en-US" dirty="0" err="1">
                <a:latin typeface="Times New Roman" panose="02020603050405020304" pitchFamily="18" charset="0"/>
                <a:cs typeface="Times New Roman" panose="02020603050405020304" pitchFamily="18" charset="0"/>
              </a:rPr>
              <a:t>ngoài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môi</a:t>
            </a:r>
            <a:r>
              <a:rPr lang="en-US" dirty="0">
                <a:latin typeface="Times New Roman" panose="02020603050405020304" pitchFamily="18" charset="0"/>
                <a:cs typeface="Times New Roman" panose="02020603050405020304" pitchFamily="18" charset="0"/>
              </a:rPr>
              <a:t> tr</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11ED322-A3CE-4B84-AD01-8A60F8B4325C}"/>
              </a:ext>
            </a:extLst>
          </p:cNvPr>
          <p:cNvSpPr txBox="1"/>
          <p:nvPr/>
        </p:nvSpPr>
        <p:spPr>
          <a:xfrm>
            <a:off x="6583680" y="3925321"/>
            <a:ext cx="2354981" cy="369332"/>
          </a:xfrm>
          <a:prstGeom prst="rect">
            <a:avLst/>
          </a:prstGeom>
          <a:noFill/>
        </p:spPr>
        <p:txBody>
          <a:bodyPr wrap="square" rtlCol="0">
            <a:spAutoFit/>
          </a:bodyPr>
          <a:lstStyle/>
          <a:p>
            <a:r>
              <a:rPr lang="en-US" dirty="0" err="1"/>
              <a:t>Kí</a:t>
            </a:r>
            <a:r>
              <a:rPr lang="en-US" dirty="0"/>
              <a:t> </a:t>
            </a:r>
            <a:r>
              <a:rPr lang="en-US" dirty="0" err="1"/>
              <a:t>sinh</a:t>
            </a:r>
            <a:r>
              <a:rPr lang="en-US" dirty="0"/>
              <a:t> ở </a:t>
            </a:r>
            <a:r>
              <a:rPr lang="en-US" dirty="0" err="1"/>
              <a:t>ruột</a:t>
            </a:r>
            <a:r>
              <a:rPr lang="en-US" dirty="0"/>
              <a:t> ng</a:t>
            </a:r>
            <a:r>
              <a:rPr lang="vi-VN" dirty="0"/>
              <a:t>ư</a:t>
            </a:r>
            <a:r>
              <a:rPr lang="en-US" dirty="0" err="1"/>
              <a:t>ời</a:t>
            </a:r>
            <a:endParaRPr lang="en-US" dirty="0"/>
          </a:p>
        </p:txBody>
      </p:sp>
      <p:pic>
        <p:nvPicPr>
          <p:cNvPr id="10" name="Picture 9">
            <a:extLst>
              <a:ext uri="{FF2B5EF4-FFF2-40B4-BE49-F238E27FC236}">
                <a16:creationId xmlns:a16="http://schemas.microsoft.com/office/drawing/2014/main" id="{0061E0AC-A9D1-4678-B1A8-5B7D020436DB}"/>
              </a:ext>
            </a:extLst>
          </p:cNvPr>
          <p:cNvPicPr>
            <a:picLocks noChangeAspect="1"/>
          </p:cNvPicPr>
          <p:nvPr/>
        </p:nvPicPr>
        <p:blipFill>
          <a:blip r:embed="rId3"/>
          <a:stretch>
            <a:fillRect/>
          </a:stretch>
        </p:blipFill>
        <p:spPr>
          <a:xfrm>
            <a:off x="2535529" y="4803006"/>
            <a:ext cx="3052662" cy="2031149"/>
          </a:xfrm>
          <a:prstGeom prst="rect">
            <a:avLst/>
          </a:prstGeom>
        </p:spPr>
      </p:pic>
      <p:pic>
        <p:nvPicPr>
          <p:cNvPr id="11" name="Picture 10">
            <a:extLst>
              <a:ext uri="{FF2B5EF4-FFF2-40B4-BE49-F238E27FC236}">
                <a16:creationId xmlns:a16="http://schemas.microsoft.com/office/drawing/2014/main" id="{00D6E060-2576-49BA-A847-0E5EE4B12100}"/>
              </a:ext>
            </a:extLst>
          </p:cNvPr>
          <p:cNvPicPr>
            <a:picLocks noChangeAspect="1"/>
          </p:cNvPicPr>
          <p:nvPr/>
        </p:nvPicPr>
        <p:blipFill>
          <a:blip r:embed="rId4"/>
          <a:stretch>
            <a:fillRect/>
          </a:stretch>
        </p:blipFill>
        <p:spPr>
          <a:xfrm>
            <a:off x="6411077" y="4888594"/>
            <a:ext cx="2974208" cy="1992794"/>
          </a:xfrm>
          <a:prstGeom prst="rect">
            <a:avLst/>
          </a:prstGeom>
        </p:spPr>
      </p:pic>
    </p:spTree>
    <p:extLst>
      <p:ext uri="{BB962C8B-B14F-4D97-AF65-F5344CB8AC3E}">
        <p14:creationId xmlns:p14="http://schemas.microsoft.com/office/powerpoint/2010/main" val="130447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2000"/>
                                        <p:tgtEl>
                                          <p:spTgt spid="2"/>
                                        </p:tgtEl>
                                      </p:cBhvr>
                                    </p:animEffect>
                                    <p:anim calcmode="lin" valueType="num">
                                      <p:cBhvr>
                                        <p:cTn id="13" dur="2000" fill="hold"/>
                                        <p:tgtEl>
                                          <p:spTgt spid="2"/>
                                        </p:tgtEl>
                                        <p:attrNameLst>
                                          <p:attrName>ppt_w</p:attrName>
                                        </p:attrNameLst>
                                      </p:cBhvr>
                                      <p:tavLst>
                                        <p:tav tm="0" fmla="#ppt_w*sin(2.5*pi*$)">
                                          <p:val>
                                            <p:fltVal val="0"/>
                                          </p:val>
                                        </p:tav>
                                        <p:tav tm="100000">
                                          <p:val>
                                            <p:fltVal val="1"/>
                                          </p:val>
                                        </p:tav>
                                      </p:tavLst>
                                    </p:anim>
                                    <p:anim calcmode="lin" valueType="num">
                                      <p:cBhvr>
                                        <p:cTn id="14"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circle(in)">
                                      <p:cBhvr>
                                        <p:cTn id="41" dur="20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circle(in)">
                                      <p:cBhvr>
                                        <p:cTn id="4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BECEA791-EC12-4CAE-B6BB-070E6AD544A0}"/>
              </a:ext>
            </a:extLst>
          </p:cNvPr>
          <p:cNvGraphicFramePr/>
          <p:nvPr>
            <p:extLst>
              <p:ext uri="{D42A27DB-BD31-4B8C-83A1-F6EECF244321}">
                <p14:modId xmlns:p14="http://schemas.microsoft.com/office/powerpoint/2010/main" val="3735210360"/>
              </p:ext>
            </p:extLst>
          </p:nvPr>
        </p:nvGraphicFramePr>
        <p:xfrm>
          <a:off x="4447310" y="734290"/>
          <a:ext cx="9656618" cy="62206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0EDD92EF-B8FD-4BDB-99C0-22F7D518FB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59529" y="2410692"/>
            <a:ext cx="3740726" cy="4877570"/>
          </a:xfrm>
          <a:prstGeom prst="ellipse">
            <a:avLst/>
          </a:prstGeom>
          <a:ln>
            <a:noFill/>
          </a:ln>
          <a:effectLst>
            <a:softEdge rad="112500"/>
          </a:effectLst>
        </p:spPr>
      </p:pic>
      <p:sp>
        <p:nvSpPr>
          <p:cNvPr id="8" name="Rectangle: Rounded Corners 7">
            <a:extLst>
              <a:ext uri="{FF2B5EF4-FFF2-40B4-BE49-F238E27FC236}">
                <a16:creationId xmlns:a16="http://schemas.microsoft.com/office/drawing/2014/main" id="{D326BC7C-DEAB-4100-A416-3BF4458ABC9B}"/>
              </a:ext>
            </a:extLst>
          </p:cNvPr>
          <p:cNvSpPr/>
          <p:nvPr/>
        </p:nvSpPr>
        <p:spPr>
          <a:xfrm>
            <a:off x="3749161" y="490681"/>
            <a:ext cx="3214255" cy="886691"/>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latin typeface="Arial Black" panose="020B0A04020102020204" pitchFamily="34" charset="0"/>
              </a:rPr>
              <a:t>Trùng</a:t>
            </a:r>
            <a:r>
              <a:rPr lang="en-US" sz="3200" dirty="0">
                <a:latin typeface="Arial Black" panose="020B0A04020102020204" pitchFamily="34" charset="0"/>
              </a:rPr>
              <a:t> </a:t>
            </a:r>
            <a:r>
              <a:rPr lang="en-US" sz="3200" dirty="0" err="1">
                <a:latin typeface="Arial Black" panose="020B0A04020102020204" pitchFamily="34" charset="0"/>
              </a:rPr>
              <a:t>roi</a:t>
            </a:r>
            <a:endParaRPr lang="en-US" sz="3200" dirty="0">
              <a:latin typeface="Arial Black" panose="020B0A04020102020204" pitchFamily="34" charset="0"/>
            </a:endParaRPr>
          </a:p>
        </p:txBody>
      </p:sp>
      <p:sp>
        <p:nvSpPr>
          <p:cNvPr id="9" name="Rectangle: Rounded Corners 8">
            <a:extLst>
              <a:ext uri="{FF2B5EF4-FFF2-40B4-BE49-F238E27FC236}">
                <a16:creationId xmlns:a16="http://schemas.microsoft.com/office/drawing/2014/main" id="{1A14859B-DCE6-4A08-B3C8-14E577C5087A}"/>
              </a:ext>
            </a:extLst>
          </p:cNvPr>
          <p:cNvSpPr/>
          <p:nvPr/>
        </p:nvSpPr>
        <p:spPr>
          <a:xfrm>
            <a:off x="554183" y="281323"/>
            <a:ext cx="2618509" cy="652704"/>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Nguyễn</a:t>
            </a:r>
            <a:r>
              <a:rPr lang="en-US" b="1" dirty="0"/>
              <a:t> </a:t>
            </a:r>
            <a:r>
              <a:rPr lang="en-US" b="1" dirty="0" err="1"/>
              <a:t>Khả</a:t>
            </a:r>
            <a:r>
              <a:rPr lang="en-US" b="1" dirty="0"/>
              <a:t> </a:t>
            </a:r>
            <a:r>
              <a:rPr lang="en-US" b="1" dirty="0" err="1"/>
              <a:t>Việt</a:t>
            </a:r>
            <a:endParaRPr lang="en-US" b="1" dirty="0"/>
          </a:p>
        </p:txBody>
      </p:sp>
      <p:pic>
        <p:nvPicPr>
          <p:cNvPr id="11" name="Picture 10">
            <a:extLst>
              <a:ext uri="{FF2B5EF4-FFF2-40B4-BE49-F238E27FC236}">
                <a16:creationId xmlns:a16="http://schemas.microsoft.com/office/drawing/2014/main" id="{C8AD6865-F24C-4C2E-9513-3AC87CFDC0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3926" y="1003301"/>
            <a:ext cx="1879021" cy="2306781"/>
          </a:xfrm>
          <a:prstGeom prst="rect">
            <a:avLst/>
          </a:prstGeom>
        </p:spPr>
      </p:pic>
    </p:spTree>
    <p:extLst>
      <p:ext uri="{BB962C8B-B14F-4D97-AF65-F5344CB8AC3E}">
        <p14:creationId xmlns:p14="http://schemas.microsoft.com/office/powerpoint/2010/main" val="2364267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ircle(in)">
                                      <p:cBhvr>
                                        <p:cTn id="14" dur="20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circle(in)">
                                      <p:cBhvr>
                                        <p:cTn id="31"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5221B5-6D80-4A7A-AFDD-EC06E1409C45}"/>
              </a:ext>
            </a:extLst>
          </p:cNvPr>
          <p:cNvPicPr>
            <a:picLocks noChangeAspect="1"/>
          </p:cNvPicPr>
          <p:nvPr/>
        </p:nvPicPr>
        <p:blipFill>
          <a:blip r:embed="rId3"/>
          <a:stretch>
            <a:fillRect/>
          </a:stretch>
        </p:blipFill>
        <p:spPr>
          <a:xfrm>
            <a:off x="335658" y="1154169"/>
            <a:ext cx="1706123" cy="2274831"/>
          </a:xfrm>
          <a:prstGeom prst="rect">
            <a:avLst/>
          </a:prstGeom>
        </p:spPr>
      </p:pic>
      <p:sp>
        <p:nvSpPr>
          <p:cNvPr id="6" name="Rectangle: Rounded Corners 5">
            <a:extLst>
              <a:ext uri="{FF2B5EF4-FFF2-40B4-BE49-F238E27FC236}">
                <a16:creationId xmlns:a16="http://schemas.microsoft.com/office/drawing/2014/main" id="{69F7F50F-D61C-4DB5-9FC2-413EE75A4C38}"/>
              </a:ext>
            </a:extLst>
          </p:cNvPr>
          <p:cNvSpPr/>
          <p:nvPr/>
        </p:nvSpPr>
        <p:spPr>
          <a:xfrm>
            <a:off x="0" y="365761"/>
            <a:ext cx="2377440" cy="44276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Nguyễn</a:t>
            </a:r>
            <a:r>
              <a:rPr lang="en-US" dirty="0"/>
              <a:t> </a:t>
            </a:r>
            <a:r>
              <a:rPr lang="en-US" dirty="0" err="1"/>
              <a:t>Văn</a:t>
            </a:r>
            <a:r>
              <a:rPr lang="en-US" dirty="0"/>
              <a:t> Lê </a:t>
            </a:r>
            <a:r>
              <a:rPr lang="en-US" dirty="0" err="1"/>
              <a:t>Quân</a:t>
            </a:r>
            <a:endParaRPr lang="en-US" dirty="0"/>
          </a:p>
        </p:txBody>
      </p:sp>
      <p:pic>
        <p:nvPicPr>
          <p:cNvPr id="7" name="Picture 6">
            <a:extLst>
              <a:ext uri="{FF2B5EF4-FFF2-40B4-BE49-F238E27FC236}">
                <a16:creationId xmlns:a16="http://schemas.microsoft.com/office/drawing/2014/main" id="{5445C866-AAC6-4BD8-A301-A45D1AC3AC3F}"/>
              </a:ext>
            </a:extLst>
          </p:cNvPr>
          <p:cNvPicPr>
            <a:picLocks noChangeAspect="1"/>
          </p:cNvPicPr>
          <p:nvPr/>
        </p:nvPicPr>
        <p:blipFill>
          <a:blip r:embed="rId4"/>
          <a:stretch>
            <a:fillRect/>
          </a:stretch>
        </p:blipFill>
        <p:spPr>
          <a:xfrm>
            <a:off x="6891036" y="3330449"/>
            <a:ext cx="5300964" cy="3527551"/>
          </a:xfrm>
          <a:prstGeom prst="rect">
            <a:avLst/>
          </a:prstGeom>
        </p:spPr>
      </p:pic>
      <p:sp>
        <p:nvSpPr>
          <p:cNvPr id="8" name="Hexagon 7">
            <a:extLst>
              <a:ext uri="{FF2B5EF4-FFF2-40B4-BE49-F238E27FC236}">
                <a16:creationId xmlns:a16="http://schemas.microsoft.com/office/drawing/2014/main" id="{6228A491-B6A8-4FA6-8910-9C6CFB49C13B}"/>
              </a:ext>
            </a:extLst>
          </p:cNvPr>
          <p:cNvSpPr/>
          <p:nvPr/>
        </p:nvSpPr>
        <p:spPr>
          <a:xfrm>
            <a:off x="4628448" y="808523"/>
            <a:ext cx="2619375" cy="1588168"/>
          </a:xfrm>
          <a:prstGeom prst="hexagon">
            <a:avLst>
              <a:gd name="adj" fmla="val 33485"/>
              <a:gd name="vf" fmla="val 115470"/>
            </a:avLst>
          </a:prstGeom>
          <a:solidFill>
            <a:srgbClr val="D2D1F3"/>
          </a:solidFill>
          <a:ln w="38100">
            <a:solidFill>
              <a:schemeClr val="bg1"/>
            </a:solidFill>
          </a:ln>
          <a:effectLst>
            <a:glow rad="101600">
              <a:srgbClr val="D2D1F3">
                <a:alpha val="60000"/>
              </a:srgbClr>
            </a:glow>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TRÙNG SỐT RÉT</a:t>
            </a:r>
          </a:p>
        </p:txBody>
      </p:sp>
    </p:spTree>
    <p:extLst>
      <p:ext uri="{BB962C8B-B14F-4D97-AF65-F5344CB8AC3E}">
        <p14:creationId xmlns:p14="http://schemas.microsoft.com/office/powerpoint/2010/main" val="1942148562"/>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arn(inVertical)">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BACAD06-5893-4078-9848-366EE91EE1D5}"/>
              </a:ext>
            </a:extLst>
          </p:cNvPr>
          <p:cNvSpPr/>
          <p:nvPr/>
        </p:nvSpPr>
        <p:spPr>
          <a:xfrm>
            <a:off x="0" y="2102175"/>
            <a:ext cx="8422105" cy="3785652"/>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B</a:t>
            </a:r>
            <a:r>
              <a:rPr lang="vi-VN" sz="2400" dirty="0">
                <a:solidFill>
                  <a:schemeClr val="bg1"/>
                </a:solidFill>
                <a:latin typeface="Times New Roman" panose="02020603050405020304" pitchFamily="18" charset="0"/>
                <a:cs typeface="Times New Roman" panose="02020603050405020304" pitchFamily="18" charset="0"/>
              </a:rPr>
              <a:t>ào thuộc lớp bào tử, chúng ký sinh bắt buộc trên cơ thể sinh vật để tồn tại và phát triển. Chi Plasmodium được Ettore Marchiafava và Angelo Celli miêu tả năm 1885. Hiện tại người ta biết trên 200 loài của chi này và các loài mới vẫn tiếp tục được miêu tả Sốt rét là bệnh nhiễm ký sinh trùng Plasmodium Triệu chứng và dấu hiệu bao gồm sốt (chu kỳ), ớn lạnh, đổ mồ hôi, thiếu máu tán huyết, và lách to. Chẩn đoán bằng cách tìm Plasmodium trong máu ngoại vi và các xét nghiệm chẩn đoán nhanh Đời sống của ký sinh trùng sốt rét ngắn nhưng chúng sinh sản nhanh và nhiều do vậy tồn tại lâu dài trong cơ thể.</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4" name="Flowchart: Terminator 3">
            <a:extLst>
              <a:ext uri="{FF2B5EF4-FFF2-40B4-BE49-F238E27FC236}">
                <a16:creationId xmlns:a16="http://schemas.microsoft.com/office/drawing/2014/main" id="{F833DB6E-2BCC-4504-8789-4A30485B8859}"/>
              </a:ext>
            </a:extLst>
          </p:cNvPr>
          <p:cNvSpPr/>
          <p:nvPr/>
        </p:nvSpPr>
        <p:spPr>
          <a:xfrm>
            <a:off x="3686476" y="847009"/>
            <a:ext cx="4456496" cy="1058779"/>
          </a:xfrm>
          <a:prstGeom prst="flowChartTerminator">
            <a:avLst/>
          </a:prstGeom>
          <a:solidFill>
            <a:srgbClr val="FFD1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Times New Roman" panose="02020603050405020304" pitchFamily="18" charset="0"/>
                <a:cs typeface="Times New Roman" panose="02020603050405020304" pitchFamily="18" charset="0"/>
              </a:rPr>
              <a:t>PLASMODIUM</a:t>
            </a:r>
          </a:p>
        </p:txBody>
      </p:sp>
      <p:pic>
        <p:nvPicPr>
          <p:cNvPr id="6" name="Picture 5">
            <a:extLst>
              <a:ext uri="{FF2B5EF4-FFF2-40B4-BE49-F238E27FC236}">
                <a16:creationId xmlns:a16="http://schemas.microsoft.com/office/drawing/2014/main" id="{BB180051-7B34-42D4-A1D0-02767969F7EB}"/>
              </a:ext>
            </a:extLst>
          </p:cNvPr>
          <p:cNvPicPr>
            <a:picLocks noChangeAspect="1"/>
          </p:cNvPicPr>
          <p:nvPr/>
        </p:nvPicPr>
        <p:blipFill>
          <a:blip r:embed="rId3"/>
          <a:stretch>
            <a:fillRect/>
          </a:stretch>
        </p:blipFill>
        <p:spPr>
          <a:xfrm>
            <a:off x="8943885" y="2369793"/>
            <a:ext cx="3248115" cy="3518034"/>
          </a:xfrm>
          <a:prstGeom prst="rect">
            <a:avLst/>
          </a:prstGeom>
        </p:spPr>
      </p:pic>
    </p:spTree>
    <p:extLst>
      <p:ext uri="{BB962C8B-B14F-4D97-AF65-F5344CB8AC3E}">
        <p14:creationId xmlns:p14="http://schemas.microsoft.com/office/powerpoint/2010/main" val="24998535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ppt_w</p:attrName>
                                        </p:attrNameLst>
                                      </p:cBhvr>
                                      <p:tavLst>
                                        <p:tav tm="0" fmla="#ppt_w*sin(2.5*pi*$)">
                                          <p:val>
                                            <p:fltVal val="0"/>
                                          </p:val>
                                        </p:tav>
                                        <p:tav tm="100000">
                                          <p:val>
                                            <p:fltVal val="1"/>
                                          </p:val>
                                        </p:tav>
                                      </p:tavLst>
                                    </p:anim>
                                    <p:anim calcmode="lin" valueType="num">
                                      <p:cBhvr>
                                        <p:cTn id="9" dur="125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A295779-3EB1-44F4-89E6-EEF5B9CFBA8B}"/>
              </a:ext>
            </a:extLst>
          </p:cNvPr>
          <p:cNvSpPr/>
          <p:nvPr/>
        </p:nvSpPr>
        <p:spPr>
          <a:xfrm>
            <a:off x="4206240" y="808522"/>
            <a:ext cx="3436219" cy="721895"/>
          </a:xfrm>
          <a:prstGeom prst="roundRect">
            <a:avLst>
              <a:gd name="adj" fmla="val 26000"/>
            </a:avLst>
          </a:prstGeom>
          <a:solidFill>
            <a:srgbClr val="EDDF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t>SINH SẢN</a:t>
            </a:r>
          </a:p>
        </p:txBody>
      </p:sp>
      <p:sp>
        <p:nvSpPr>
          <p:cNvPr id="3" name="Rectangle 2">
            <a:extLst>
              <a:ext uri="{FF2B5EF4-FFF2-40B4-BE49-F238E27FC236}">
                <a16:creationId xmlns:a16="http://schemas.microsoft.com/office/drawing/2014/main" id="{D0452030-E1BC-4866-9C6B-53733FF9A62C}"/>
              </a:ext>
            </a:extLst>
          </p:cNvPr>
          <p:cNvSpPr/>
          <p:nvPr/>
        </p:nvSpPr>
        <p:spPr>
          <a:xfrm>
            <a:off x="1386038" y="2305615"/>
            <a:ext cx="7642459" cy="2246769"/>
          </a:xfrm>
          <a:prstGeom prst="rect">
            <a:avLst/>
          </a:prstGeom>
        </p:spPr>
        <p:txBody>
          <a:bodyPr wrap="square">
            <a:spAutoFit/>
          </a:bodyPr>
          <a:lstStyle/>
          <a:p>
            <a:r>
              <a:rPr lang="vi-VN" sz="2800" dirty="0">
                <a:solidFill>
                  <a:schemeClr val="bg2"/>
                </a:solidFill>
                <a:latin typeface="Times New Roman" panose="02020603050405020304" pitchFamily="18" charset="0"/>
                <a:cs typeface="Times New Roman" panose="02020603050405020304" pitchFamily="18" charset="0"/>
              </a:rPr>
              <a:t> Plasmodium có 2 phương thức sinh sản, sinh sản vô tính thực hiện ở vật chủ phụ (người hoặc những động vật khác) và sinh sản hữu tính ở vật chủ chính là muỗi Anopheles Trùng sốt rét lấy chất dinh dưỡng từ hồng cầu thông qua màng tế bào</a:t>
            </a:r>
            <a:endParaRPr lang="en-US" sz="2800" dirty="0">
              <a:solidFill>
                <a:schemeClr val="bg2"/>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222AAC9-6554-4D04-A693-DE8ACC384810}"/>
              </a:ext>
            </a:extLst>
          </p:cNvPr>
          <p:cNvPicPr>
            <a:picLocks noChangeAspect="1"/>
          </p:cNvPicPr>
          <p:nvPr/>
        </p:nvPicPr>
        <p:blipFill>
          <a:blip r:embed="rId3"/>
          <a:stretch>
            <a:fillRect/>
          </a:stretch>
        </p:blipFill>
        <p:spPr>
          <a:xfrm>
            <a:off x="9439867" y="2906829"/>
            <a:ext cx="2752133" cy="3008145"/>
          </a:xfrm>
          <a:prstGeom prst="rect">
            <a:avLst/>
          </a:prstGeom>
        </p:spPr>
      </p:pic>
    </p:spTree>
    <p:extLst>
      <p:ext uri="{BB962C8B-B14F-4D97-AF65-F5344CB8AC3E}">
        <p14:creationId xmlns:p14="http://schemas.microsoft.com/office/powerpoint/2010/main" val="391281586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E651F7-353B-4673-95C6-F53C4C531B4C}"/>
              </a:ext>
            </a:extLst>
          </p:cNvPr>
          <p:cNvSpPr/>
          <p:nvPr/>
        </p:nvSpPr>
        <p:spPr>
          <a:xfrm>
            <a:off x="2353376" y="2532406"/>
            <a:ext cx="8677175" cy="3477875"/>
          </a:xfrm>
          <a:prstGeom prst="rect">
            <a:avLst/>
          </a:prstGeom>
        </p:spPr>
        <p:txBody>
          <a:bodyPr wrap="square">
            <a:spAutoFit/>
          </a:bodyPr>
          <a:lstStyle/>
          <a:p>
            <a:r>
              <a:rPr lang="en-US" sz="4400" dirty="0" err="1">
                <a:solidFill>
                  <a:schemeClr val="bg2">
                    <a:lumMod val="75000"/>
                  </a:schemeClr>
                </a:solidFill>
                <a:latin typeface="Times New Roman" panose="02020603050405020304" pitchFamily="18" charset="0"/>
                <a:cs typeface="Times New Roman" panose="02020603050405020304" pitchFamily="18" charset="0"/>
              </a:rPr>
              <a:t>Trùng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sốt</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rét</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kí</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sinh</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nội</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bào</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trong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hồng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cầu</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và</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ăn</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các</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chất</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nguyên</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sinh</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của</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hồng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cầu</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sản</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sinh</a:t>
            </a:r>
            <a:r>
              <a:rPr lang="en-US" sz="4400" dirty="0">
                <a:solidFill>
                  <a:schemeClr val="bg2">
                    <a:lumMod val="75000"/>
                  </a:schemeClr>
                </a:solidFill>
                <a:latin typeface="Times New Roman" panose="02020603050405020304" pitchFamily="18" charset="0"/>
                <a:cs typeface="Times New Roman" panose="02020603050405020304" pitchFamily="18" charset="0"/>
              </a:rPr>
              <a:t> ra </a:t>
            </a:r>
            <a:r>
              <a:rPr lang="en-US" sz="4400" dirty="0" err="1">
                <a:solidFill>
                  <a:schemeClr val="bg2">
                    <a:lumMod val="75000"/>
                  </a:schemeClr>
                </a:solidFill>
                <a:latin typeface="Times New Roman" panose="02020603050405020304" pitchFamily="18" charset="0"/>
                <a:cs typeface="Times New Roman" panose="02020603050405020304" pitchFamily="18" charset="0"/>
              </a:rPr>
              <a:t>nhiều</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kí</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sinh</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mới</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cùng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một</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lúc</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phá</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vỡ</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hồng</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cầu</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rồi</a:t>
            </a:r>
            <a:r>
              <a:rPr lang="en-US" sz="4400" dirty="0">
                <a:solidFill>
                  <a:schemeClr val="bg2">
                    <a:lumMod val="75000"/>
                  </a:schemeClr>
                </a:solidFill>
                <a:latin typeface="Times New Roman" panose="02020603050405020304" pitchFamily="18" charset="0"/>
                <a:cs typeface="Times New Roman" panose="02020603050405020304" pitchFamily="18" charset="0"/>
              </a:rPr>
              <a:t> </a:t>
            </a:r>
            <a:r>
              <a:rPr lang="en-US" sz="4400" dirty="0" err="1">
                <a:solidFill>
                  <a:schemeClr val="bg2">
                    <a:lumMod val="75000"/>
                  </a:schemeClr>
                </a:solidFill>
                <a:latin typeface="Times New Roman" panose="02020603050405020304" pitchFamily="18" charset="0"/>
                <a:cs typeface="Times New Roman" panose="02020603050405020304" pitchFamily="18" charset="0"/>
              </a:rPr>
              <a:t>chui</a:t>
            </a:r>
            <a:r>
              <a:rPr lang="en-US" sz="4400" dirty="0">
                <a:solidFill>
                  <a:schemeClr val="bg2">
                    <a:lumMod val="75000"/>
                  </a:schemeClr>
                </a:solidFill>
                <a:latin typeface="Times New Roman" panose="02020603050405020304" pitchFamily="18" charset="0"/>
                <a:cs typeface="Times New Roman" panose="02020603050405020304" pitchFamily="18" charset="0"/>
              </a:rPr>
              <a:t> ra </a:t>
            </a:r>
            <a:r>
              <a:rPr lang="en-US" sz="4400" dirty="0" err="1">
                <a:solidFill>
                  <a:schemeClr val="bg2">
                    <a:lumMod val="75000"/>
                  </a:schemeClr>
                </a:solidFill>
                <a:latin typeface="Times New Roman" panose="02020603050405020304" pitchFamily="18" charset="0"/>
                <a:cs typeface="Times New Roman" panose="02020603050405020304" pitchFamily="18" charset="0"/>
              </a:rPr>
              <a:t>ngoài</a:t>
            </a:r>
            <a:r>
              <a:rPr lang="en-US" sz="4400" dirty="0">
                <a:solidFill>
                  <a:schemeClr val="bg2">
                    <a:lumMod val="75000"/>
                  </a:schemeClr>
                </a:solidFill>
                <a:latin typeface="Times New Roman" panose="02020603050405020304" pitchFamily="18" charset="0"/>
                <a:cs typeface="Times New Roman" panose="02020603050405020304" pitchFamily="18" charset="0"/>
              </a:rPr>
              <a:t>.</a:t>
            </a:r>
          </a:p>
        </p:txBody>
      </p:sp>
      <p:sp>
        <p:nvSpPr>
          <p:cNvPr id="3" name="Plaque 2">
            <a:extLst>
              <a:ext uri="{FF2B5EF4-FFF2-40B4-BE49-F238E27FC236}">
                <a16:creationId xmlns:a16="http://schemas.microsoft.com/office/drawing/2014/main" id="{E15302BD-AC00-41CA-90B0-056126977CE9}"/>
              </a:ext>
            </a:extLst>
          </p:cNvPr>
          <p:cNvSpPr/>
          <p:nvPr/>
        </p:nvSpPr>
        <p:spPr>
          <a:xfrm>
            <a:off x="3473115" y="907530"/>
            <a:ext cx="5034013" cy="1347536"/>
          </a:xfrm>
          <a:prstGeom prst="plaque">
            <a:avLst>
              <a:gd name="adj" fmla="val 2238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DINH D</a:t>
            </a:r>
            <a:r>
              <a:rPr lang="vi-VN" sz="4400" b="1" dirty="0">
                <a:latin typeface="Times New Roman" panose="02020603050405020304" pitchFamily="18" charset="0"/>
                <a:cs typeface="Times New Roman" panose="02020603050405020304" pitchFamily="18" charset="0"/>
              </a:rPr>
              <a:t>Ư</a:t>
            </a:r>
            <a:r>
              <a:rPr lang="en-US" sz="4400" b="1" dirty="0">
                <a:latin typeface="Times New Roman" panose="02020603050405020304" pitchFamily="18" charset="0"/>
                <a:cs typeface="Times New Roman" panose="02020603050405020304" pitchFamily="18" charset="0"/>
              </a:rPr>
              <a:t>ỠNG</a:t>
            </a:r>
          </a:p>
        </p:txBody>
      </p:sp>
    </p:spTree>
    <p:extLst>
      <p:ext uri="{BB962C8B-B14F-4D97-AF65-F5344CB8AC3E}">
        <p14:creationId xmlns:p14="http://schemas.microsoft.com/office/powerpoint/2010/main" val="2000044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47288E6-39BA-4FA7-811F-09F17A400234}"/>
              </a:ext>
            </a:extLst>
          </p:cNvPr>
          <p:cNvSpPr/>
          <p:nvPr/>
        </p:nvSpPr>
        <p:spPr>
          <a:xfrm>
            <a:off x="640272" y="481263"/>
            <a:ext cx="2858703" cy="779647"/>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Phạm</a:t>
            </a:r>
            <a:r>
              <a:rPr lang="en-US" dirty="0"/>
              <a:t> </a:t>
            </a:r>
            <a:r>
              <a:rPr lang="en-US" dirty="0" err="1"/>
              <a:t>Hoàng</a:t>
            </a:r>
            <a:r>
              <a:rPr lang="en-US" dirty="0"/>
              <a:t> </a:t>
            </a:r>
            <a:r>
              <a:rPr lang="en-US" dirty="0" err="1"/>
              <a:t>Sinh</a:t>
            </a:r>
            <a:endParaRPr lang="en-US" dirty="0"/>
          </a:p>
        </p:txBody>
      </p:sp>
      <p:sp>
        <p:nvSpPr>
          <p:cNvPr id="5" name="Flowchart: Preparation 4">
            <a:extLst>
              <a:ext uri="{FF2B5EF4-FFF2-40B4-BE49-F238E27FC236}">
                <a16:creationId xmlns:a16="http://schemas.microsoft.com/office/drawing/2014/main" id="{29350F05-B11F-4F76-BA3B-7C81D68E1378}"/>
              </a:ext>
            </a:extLst>
          </p:cNvPr>
          <p:cNvSpPr/>
          <p:nvPr/>
        </p:nvSpPr>
        <p:spPr>
          <a:xfrm>
            <a:off x="4283243" y="351836"/>
            <a:ext cx="5409397" cy="1280160"/>
          </a:xfrm>
          <a:prstGeom prst="flowChartPreparation">
            <a:avLst/>
          </a:prstGeom>
          <a:solidFill>
            <a:srgbClr val="98D3F2"/>
          </a:solidFill>
          <a:effectLst>
            <a:reflection blurRad="6350" stA="50000" endA="300" endPos="55000" dir="5400000" sy="-100000" algn="bl" rotWithShape="0"/>
            <a:softEdge rad="31750"/>
          </a:effectLst>
          <a:scene3d>
            <a:camera prst="isometricOffAxis2Lef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latin typeface="Times New Roman" panose="02020603050405020304" pitchFamily="18" charset="0"/>
                <a:cs typeface="Times New Roman" panose="02020603050405020304" pitchFamily="18" charset="0"/>
              </a:rPr>
              <a:t>TRÙNG LÔNG BALANTIDIUM COLI</a:t>
            </a:r>
          </a:p>
        </p:txBody>
      </p:sp>
      <p:pic>
        <p:nvPicPr>
          <p:cNvPr id="6" name="Picture 5">
            <a:extLst>
              <a:ext uri="{FF2B5EF4-FFF2-40B4-BE49-F238E27FC236}">
                <a16:creationId xmlns:a16="http://schemas.microsoft.com/office/drawing/2014/main" id="{60D358B8-6777-4CE8-A505-1045F3BE3C29}"/>
              </a:ext>
            </a:extLst>
          </p:cNvPr>
          <p:cNvPicPr>
            <a:picLocks noChangeAspect="1"/>
          </p:cNvPicPr>
          <p:nvPr/>
        </p:nvPicPr>
        <p:blipFill>
          <a:blip r:embed="rId3"/>
          <a:stretch>
            <a:fillRect/>
          </a:stretch>
        </p:blipFill>
        <p:spPr>
          <a:xfrm>
            <a:off x="4209699" y="2737829"/>
            <a:ext cx="5768240" cy="4120171"/>
          </a:xfrm>
          <a:prstGeom prst="rect">
            <a:avLst/>
          </a:prstGeom>
        </p:spPr>
      </p:pic>
      <p:pic>
        <p:nvPicPr>
          <p:cNvPr id="2" name="Picture 1">
            <a:extLst>
              <a:ext uri="{FF2B5EF4-FFF2-40B4-BE49-F238E27FC236}">
                <a16:creationId xmlns:a16="http://schemas.microsoft.com/office/drawing/2014/main" id="{B9337D7D-C080-4457-A4CD-00E6DA504CA1}"/>
              </a:ext>
            </a:extLst>
          </p:cNvPr>
          <p:cNvPicPr>
            <a:picLocks noChangeAspect="1"/>
          </p:cNvPicPr>
          <p:nvPr/>
        </p:nvPicPr>
        <p:blipFill>
          <a:blip r:embed="rId4"/>
          <a:stretch>
            <a:fillRect/>
          </a:stretch>
        </p:blipFill>
        <p:spPr>
          <a:xfrm>
            <a:off x="1263524" y="1474907"/>
            <a:ext cx="1612198" cy="2525843"/>
          </a:xfrm>
          <a:prstGeom prst="rect">
            <a:avLst/>
          </a:prstGeom>
        </p:spPr>
      </p:pic>
    </p:spTree>
    <p:extLst>
      <p:ext uri="{BB962C8B-B14F-4D97-AF65-F5344CB8AC3E}">
        <p14:creationId xmlns:p14="http://schemas.microsoft.com/office/powerpoint/2010/main" val="2922914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down)">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4C6038-79EC-4917-ACE4-E34178D5374E}"/>
              </a:ext>
            </a:extLst>
          </p:cNvPr>
          <p:cNvSpPr/>
          <p:nvPr/>
        </p:nvSpPr>
        <p:spPr>
          <a:xfrm>
            <a:off x="574308" y="2026193"/>
            <a:ext cx="6096000" cy="2308324"/>
          </a:xfrm>
          <a:prstGeom prst="rect">
            <a:avLst/>
          </a:prstGeom>
        </p:spPr>
        <p:txBody>
          <a:bodyPr>
            <a:spAutoFit/>
          </a:bodyPr>
          <a:lstStyle/>
          <a:p>
            <a:r>
              <a:rPr lang="vi-VN" sz="2400" dirty="0">
                <a:latin typeface="Times New Roman" panose="02020603050405020304" pitchFamily="18" charset="0"/>
                <a:cs typeface="Times New Roman" panose="02020603050405020304" pitchFamily="18" charset="0"/>
              </a:rPr>
              <a:t>Là một loại đơn bào có lông khắp cơ thể và chúng chuyển động bằng lông, có hai nhân, một nhân lớn và một nhân nhỏ. Có nhiều loài trùng lông, chúng sống hoại sinh thường sống trong phân, nhưng có một loài có khả năng gây bệnh cho con người là Balantidium coli.</a:t>
            </a:r>
            <a:endParaRPr lang="en-US" sz="2400" dirty="0">
              <a:latin typeface="Times New Roman" panose="02020603050405020304" pitchFamily="18" charset="0"/>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24CF9430-224D-43A0-AA32-6EA28EE20AF9}"/>
              </a:ext>
            </a:extLst>
          </p:cNvPr>
          <p:cNvSpPr/>
          <p:nvPr/>
        </p:nvSpPr>
        <p:spPr>
          <a:xfrm>
            <a:off x="4119613" y="481264"/>
            <a:ext cx="2800952" cy="847023"/>
          </a:xfrm>
          <a:prstGeom prst="round2DiagRect">
            <a:avLst>
              <a:gd name="adj1" fmla="val 30303"/>
              <a:gd name="adj2" fmla="val 30682"/>
            </a:avLst>
          </a:prstGeom>
          <a:solidFill>
            <a:srgbClr val="FFEAD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800000"/>
                </a:solidFill>
                <a:latin typeface="Times New Roman" panose="02020603050405020304" pitchFamily="18" charset="0"/>
                <a:cs typeface="Times New Roman" panose="02020603050405020304" pitchFamily="18" charset="0"/>
              </a:rPr>
              <a:t>KHÁI QUÁT</a:t>
            </a:r>
          </a:p>
        </p:txBody>
      </p:sp>
      <p:pic>
        <p:nvPicPr>
          <p:cNvPr id="6" name="Picture 5">
            <a:extLst>
              <a:ext uri="{FF2B5EF4-FFF2-40B4-BE49-F238E27FC236}">
                <a16:creationId xmlns:a16="http://schemas.microsoft.com/office/drawing/2014/main" id="{D79314D3-5285-4380-9008-9E3EB7880921}"/>
              </a:ext>
            </a:extLst>
          </p:cNvPr>
          <p:cNvPicPr>
            <a:picLocks noChangeAspect="1"/>
          </p:cNvPicPr>
          <p:nvPr/>
        </p:nvPicPr>
        <p:blipFill>
          <a:blip r:embed="rId3"/>
          <a:stretch>
            <a:fillRect/>
          </a:stretch>
        </p:blipFill>
        <p:spPr>
          <a:xfrm>
            <a:off x="8861254" y="0"/>
            <a:ext cx="3330746" cy="2379104"/>
          </a:xfrm>
          <a:prstGeom prst="rect">
            <a:avLst/>
          </a:prstGeom>
        </p:spPr>
      </p:pic>
      <p:sp>
        <p:nvSpPr>
          <p:cNvPr id="7" name="Rectangle 6">
            <a:extLst>
              <a:ext uri="{FF2B5EF4-FFF2-40B4-BE49-F238E27FC236}">
                <a16:creationId xmlns:a16="http://schemas.microsoft.com/office/drawing/2014/main" id="{3EC4B60E-32D0-4DDA-AD8F-A66004086E55}"/>
              </a:ext>
            </a:extLst>
          </p:cNvPr>
          <p:cNvSpPr/>
          <p:nvPr/>
        </p:nvSpPr>
        <p:spPr>
          <a:xfrm>
            <a:off x="574308" y="4334517"/>
            <a:ext cx="8280935" cy="2308324"/>
          </a:xfrm>
          <a:prstGeom prst="rect">
            <a:avLst/>
          </a:prstGeom>
        </p:spPr>
        <p:txBody>
          <a:bodyPr wrap="square">
            <a:spAutoFit/>
          </a:bodyPr>
          <a:lstStyle/>
          <a:p>
            <a:r>
              <a:rPr lang="vi-VN" sz="2400" dirty="0">
                <a:latin typeface="Times New Roman" panose="02020603050405020304" pitchFamily="18" charset="0"/>
                <a:cs typeface="Times New Roman" panose="02020603050405020304" pitchFamily="18" charset="0"/>
              </a:rPr>
              <a:t>Thể hoạt động:Balantidiumcoli là đơn bào lớn nhất ở người, kích thước 80-200 µm, hình trứng, thân phủ đầy lông tơ, có miệng bào và hậu môn, có 2 nhân: nhân to hình hạt đậu, nhân nhỏ hình tròn. Nguyên sinh chất có nhiều không bào dinh dưỡng và bài tiết.-Thể bào nang: Kích thước từ 50-80µm, vách đôi, bên trong có chứa một nhân, nhiều không bào và nhiều thể chiếc quang.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30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barn(inVertical)">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F97BB-E775-486A-B24E-E59B323B24B7}"/>
              </a:ext>
            </a:extLst>
          </p:cNvPr>
          <p:cNvSpPr/>
          <p:nvPr/>
        </p:nvSpPr>
        <p:spPr>
          <a:xfrm>
            <a:off x="179670" y="1420718"/>
            <a:ext cx="8300186" cy="3046988"/>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Sinh sản bằng 2 cách:   </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Vô tính: tách đôi theo chiều ngang</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t>
            </a:r>
            <a:r>
              <a:rPr lang="vi-VN" sz="2400" dirty="0">
                <a:latin typeface="Times New Roman" panose="02020603050405020304" pitchFamily="18" charset="0"/>
                <a:cs typeface="Times New Roman" panose="02020603050405020304" pitchFamily="18" charset="0"/>
              </a:rPr>
              <a:t> Hữu tính: hai cá thể Balantudium coli trophozoites tiếp hợp nhau, nhân pha trộn nhau, phân chia trở lại thành 2 cá thể mới có khả năng thích nghi với môi trường tốt hơn.   </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 Khi môi trường không thuận lợi, dạng hoạt động chuyển thành dạng bào nang theo phân ra ngoài, sống rất lâu ở môi trường bên ngoài.</a:t>
            </a:r>
            <a:endParaRPr lang="en-US" sz="24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4F57931-A5F7-4DC7-ABE6-55B85F832A53}"/>
              </a:ext>
            </a:extLst>
          </p:cNvPr>
          <p:cNvSpPr/>
          <p:nvPr/>
        </p:nvSpPr>
        <p:spPr>
          <a:xfrm>
            <a:off x="179670" y="4689167"/>
            <a:ext cx="6096000" cy="1938992"/>
          </a:xfrm>
          <a:prstGeom prst="rect">
            <a:avLst/>
          </a:prstGeom>
        </p:spPr>
        <p:txBody>
          <a:bodyPr>
            <a:spAutoFit/>
          </a:bodyPr>
          <a:lstStyle/>
          <a:p>
            <a:r>
              <a:rPr lang="vi-VN" sz="2400" dirty="0">
                <a:latin typeface="Times New Roman" panose="02020603050405020304" pitchFamily="18" charset="0"/>
                <a:cs typeface="Times New Roman" panose="02020603050405020304" pitchFamily="18" charset="0"/>
              </a:rPr>
              <a:t>Khi heo, người nuốt phải bào nang, vào đến ruột bào nang chuyển thành dạng hoạt động và gây bệnh ở đó.-Trẻ em bệnh thường nặng hơn người lớn, người lớn thường là người lành mang mầm bệnh.</a:t>
            </a:r>
            <a:endParaRPr lang="en-US" sz="2400" dirty="0">
              <a:latin typeface="Times New Roman" panose="02020603050405020304" pitchFamily="18" charset="0"/>
              <a:cs typeface="Times New Roman" panose="02020603050405020304" pitchFamily="18" charset="0"/>
            </a:endParaRPr>
          </a:p>
        </p:txBody>
      </p:sp>
      <p:sp>
        <p:nvSpPr>
          <p:cNvPr id="5" name="Oval 4">
            <a:extLst>
              <a:ext uri="{FF2B5EF4-FFF2-40B4-BE49-F238E27FC236}">
                <a16:creationId xmlns:a16="http://schemas.microsoft.com/office/drawing/2014/main" id="{813933FE-5D5E-4BE0-A4EF-2F1D09C6DC47}"/>
              </a:ext>
            </a:extLst>
          </p:cNvPr>
          <p:cNvSpPr/>
          <p:nvPr/>
        </p:nvSpPr>
        <p:spPr>
          <a:xfrm>
            <a:off x="3503595" y="164580"/>
            <a:ext cx="4004110" cy="1145407"/>
          </a:xfrm>
          <a:prstGeom prst="ellipse">
            <a:avLst/>
          </a:prstGeom>
          <a:solidFill>
            <a:srgbClr val="E6F4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2"/>
                </a:solidFill>
                <a:latin typeface="Times New Roman" panose="02020603050405020304" pitchFamily="18" charset="0"/>
                <a:cs typeface="Times New Roman" panose="02020603050405020304" pitchFamily="18" charset="0"/>
              </a:rPr>
              <a:t>SINH SẢN VÀ TÁC HẠI</a:t>
            </a:r>
          </a:p>
        </p:txBody>
      </p:sp>
      <p:pic>
        <p:nvPicPr>
          <p:cNvPr id="6" name="Picture 5">
            <a:extLst>
              <a:ext uri="{FF2B5EF4-FFF2-40B4-BE49-F238E27FC236}">
                <a16:creationId xmlns:a16="http://schemas.microsoft.com/office/drawing/2014/main" id="{46E1F46D-FCE9-4065-A2A0-073E98C9B816}"/>
              </a:ext>
            </a:extLst>
          </p:cNvPr>
          <p:cNvPicPr>
            <a:picLocks noChangeAspect="1"/>
          </p:cNvPicPr>
          <p:nvPr/>
        </p:nvPicPr>
        <p:blipFill>
          <a:blip r:embed="rId3"/>
          <a:stretch>
            <a:fillRect/>
          </a:stretch>
        </p:blipFill>
        <p:spPr>
          <a:xfrm>
            <a:off x="8633359" y="261718"/>
            <a:ext cx="2952750" cy="1938992"/>
          </a:xfrm>
          <a:prstGeom prst="rect">
            <a:avLst/>
          </a:prstGeom>
        </p:spPr>
      </p:pic>
    </p:spTree>
    <p:extLst>
      <p:ext uri="{BB962C8B-B14F-4D97-AF65-F5344CB8AC3E}">
        <p14:creationId xmlns:p14="http://schemas.microsoft.com/office/powerpoint/2010/main" val="1685173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barn(inVertic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000"/>
                                        <p:tgtEl>
                                          <p:spTgt spid="4"/>
                                        </p:tgtEl>
                                      </p:cBhvr>
                                    </p:animEffect>
                                    <p:anim calcmode="lin" valueType="num">
                                      <p:cBhvr>
                                        <p:cTn id="20" dur="2000" fill="hold"/>
                                        <p:tgtEl>
                                          <p:spTgt spid="4"/>
                                        </p:tgtEl>
                                        <p:attrNameLst>
                                          <p:attrName>ppt_w</p:attrName>
                                        </p:attrNameLst>
                                      </p:cBhvr>
                                      <p:tavLst>
                                        <p:tav tm="0" fmla="#ppt_w*sin(2.5*pi*$)">
                                          <p:val>
                                            <p:fltVal val="0"/>
                                          </p:val>
                                        </p:tav>
                                        <p:tav tm="100000">
                                          <p:val>
                                            <p:fltVal val="1"/>
                                          </p:val>
                                        </p:tav>
                                      </p:tavLst>
                                    </p:anim>
                                    <p:anim calcmode="lin" valueType="num">
                                      <p:cBhvr>
                                        <p:cTn id="21"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6" presetClass="entr" presetSubtype="16"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circle(in)">
                                      <p:cBhvr>
                                        <p:cTn id="2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069D86A-D646-400D-999E-3A27392043B4}"/>
              </a:ext>
            </a:extLst>
          </p:cNvPr>
          <p:cNvSpPr/>
          <p:nvPr/>
        </p:nvSpPr>
        <p:spPr>
          <a:xfrm>
            <a:off x="0" y="1804813"/>
            <a:ext cx="9002829" cy="2246769"/>
          </a:xfrm>
          <a:prstGeom prst="rect">
            <a:avLst/>
          </a:prstGeom>
        </p:spPr>
        <p:txBody>
          <a:bodyPr wrap="square">
            <a:spAutoFit/>
          </a:bodyPr>
          <a:lstStyle/>
          <a:p>
            <a:r>
              <a:rPr lang="vi-VN" sz="2800" dirty="0">
                <a:latin typeface="Times New Roman" panose="02020603050405020304" pitchFamily="18" charset="0"/>
                <a:cs typeface="Times New Roman" panose="02020603050405020304" pitchFamily="18" charset="0"/>
              </a:rPr>
              <a:t>Chủ yếu là vệ sinh ăn uống, vệ sinh nguồn nước.</a:t>
            </a:r>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Quản lý chặc chẽ nguồn phân.</a:t>
            </a:r>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Chống nguy cơ lây nhiễm không nuôi heo gần nơi sinh hoạt.</a:t>
            </a:r>
            <a:endParaRPr lang="en-US" sz="2800" dirty="0">
              <a:latin typeface="Times New Roman" panose="02020603050405020304" pitchFamily="18" charset="0"/>
              <a:cs typeface="Times New Roman" panose="02020603050405020304" pitchFamily="18" charset="0"/>
            </a:endParaRPr>
          </a:p>
          <a:p>
            <a:r>
              <a:rPr lang="vi-VN" sz="2800" dirty="0">
                <a:latin typeface="Times New Roman" panose="02020603050405020304" pitchFamily="18" charset="0"/>
                <a:cs typeface="Times New Roman" panose="02020603050405020304" pitchFamily="18" charset="0"/>
              </a:rPr>
              <a:t>Truyền thông giáo dục sức khỏe phòng chống bệnh do Balantidium coli gây ra.</a:t>
            </a:r>
            <a:endParaRPr lang="en-US"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7A54D0AB-0F21-417B-8BB4-A4B34D2169BF}"/>
              </a:ext>
            </a:extLst>
          </p:cNvPr>
          <p:cNvSpPr/>
          <p:nvPr/>
        </p:nvSpPr>
        <p:spPr>
          <a:xfrm>
            <a:off x="1895062" y="477568"/>
            <a:ext cx="7968848" cy="646331"/>
          </a:xfrm>
          <a:prstGeom prst="rect">
            <a:avLst/>
          </a:prstGeom>
          <a:solidFill>
            <a:srgbClr val="FFEAD5"/>
          </a:solidFill>
        </p:spPr>
        <p:txBody>
          <a:bodyPr wrap="none">
            <a:spAutoFit/>
          </a:bodyPr>
          <a:lstStyle/>
          <a:p>
            <a:r>
              <a:rPr lang="vi-VN" sz="3600" b="1" dirty="0">
                <a:latin typeface="Times New Roman" panose="02020603050405020304" pitchFamily="18" charset="0"/>
                <a:cs typeface="Times New Roman" panose="02020603050405020304" pitchFamily="18" charset="0"/>
              </a:rPr>
              <a:t>Phòng chống bệnh do Balantidium coli</a:t>
            </a:r>
            <a:r>
              <a:rPr lang="en-US" sz="3600"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736151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E8A3EB-C71A-47FD-8656-B366AD566B85}"/>
              </a:ext>
            </a:extLst>
          </p:cNvPr>
          <p:cNvPicPr>
            <a:picLocks noChangeAspect="1"/>
          </p:cNvPicPr>
          <p:nvPr/>
        </p:nvPicPr>
        <p:blipFill>
          <a:blip r:embed="rId3"/>
          <a:stretch>
            <a:fillRect/>
          </a:stretch>
        </p:blipFill>
        <p:spPr>
          <a:xfrm>
            <a:off x="1023944" y="1223134"/>
            <a:ext cx="1696338" cy="2256399"/>
          </a:xfrm>
          <a:prstGeom prst="rect">
            <a:avLst/>
          </a:prstGeom>
        </p:spPr>
      </p:pic>
      <p:sp>
        <p:nvSpPr>
          <p:cNvPr id="5" name="Rectangle: Rounded Corners 4">
            <a:extLst>
              <a:ext uri="{FF2B5EF4-FFF2-40B4-BE49-F238E27FC236}">
                <a16:creationId xmlns:a16="http://schemas.microsoft.com/office/drawing/2014/main" id="{2C624630-5864-4AC9-B755-FACE8C3969CC}"/>
              </a:ext>
            </a:extLst>
          </p:cNvPr>
          <p:cNvSpPr/>
          <p:nvPr/>
        </p:nvSpPr>
        <p:spPr>
          <a:xfrm>
            <a:off x="519764" y="519764"/>
            <a:ext cx="2704699" cy="39463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Nguyễn</a:t>
            </a:r>
            <a:r>
              <a:rPr lang="en-US" dirty="0"/>
              <a:t> </a:t>
            </a:r>
            <a:r>
              <a:rPr lang="en-US" dirty="0" err="1"/>
              <a:t>Trần</a:t>
            </a:r>
            <a:r>
              <a:rPr lang="en-US" dirty="0"/>
              <a:t> </a:t>
            </a:r>
            <a:r>
              <a:rPr lang="en-US" dirty="0" err="1"/>
              <a:t>Vĩnh</a:t>
            </a:r>
            <a:r>
              <a:rPr lang="en-US" dirty="0"/>
              <a:t> </a:t>
            </a:r>
            <a:r>
              <a:rPr lang="en-US" dirty="0" err="1"/>
              <a:t>Phúc</a:t>
            </a:r>
            <a:endParaRPr lang="en-US" dirty="0"/>
          </a:p>
        </p:txBody>
      </p:sp>
      <p:sp>
        <p:nvSpPr>
          <p:cNvPr id="6" name="Flowchart: Document 5">
            <a:extLst>
              <a:ext uri="{FF2B5EF4-FFF2-40B4-BE49-F238E27FC236}">
                <a16:creationId xmlns:a16="http://schemas.microsoft.com/office/drawing/2014/main" id="{B506B4AE-9209-453F-8AB3-EB1AE57C6D61}"/>
              </a:ext>
            </a:extLst>
          </p:cNvPr>
          <p:cNvSpPr/>
          <p:nvPr/>
        </p:nvSpPr>
        <p:spPr>
          <a:xfrm>
            <a:off x="4466122" y="259882"/>
            <a:ext cx="3070459" cy="1116531"/>
          </a:xfrm>
          <a:prstGeom prst="flowChartDocument">
            <a:avLst/>
          </a:prstGeom>
          <a:solidFill>
            <a:schemeClr val="bg1"/>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C000"/>
                </a:solidFill>
                <a:effectLst>
                  <a:glow rad="63500">
                    <a:schemeClr val="accent2">
                      <a:satMod val="175000"/>
                      <a:alpha val="40000"/>
                    </a:schemeClr>
                  </a:glow>
                </a:effectLst>
                <a:latin typeface="Times New Roman" panose="02020603050405020304" pitchFamily="18" charset="0"/>
                <a:cs typeface="Times New Roman" panose="02020603050405020304" pitchFamily="18" charset="0"/>
              </a:rPr>
              <a:t>NGÀNH SARCODINA</a:t>
            </a:r>
          </a:p>
        </p:txBody>
      </p:sp>
      <p:pic>
        <p:nvPicPr>
          <p:cNvPr id="7" name="Picture 6">
            <a:extLst>
              <a:ext uri="{FF2B5EF4-FFF2-40B4-BE49-F238E27FC236}">
                <a16:creationId xmlns:a16="http://schemas.microsoft.com/office/drawing/2014/main" id="{01EB9965-ED4D-4014-8A91-BF67B0E24965}"/>
              </a:ext>
            </a:extLst>
          </p:cNvPr>
          <p:cNvPicPr>
            <a:picLocks noChangeAspect="1"/>
          </p:cNvPicPr>
          <p:nvPr/>
        </p:nvPicPr>
        <p:blipFill rotWithShape="1">
          <a:blip r:embed="rId4"/>
          <a:srcRect t="3579" b="4070"/>
          <a:stretch/>
        </p:blipFill>
        <p:spPr>
          <a:xfrm>
            <a:off x="7620000" y="3429000"/>
            <a:ext cx="4572000" cy="3289434"/>
          </a:xfrm>
          <a:prstGeom prst="rect">
            <a:avLst/>
          </a:prstGeom>
        </p:spPr>
      </p:pic>
      <p:pic>
        <p:nvPicPr>
          <p:cNvPr id="8" name="Picture 7">
            <a:extLst>
              <a:ext uri="{FF2B5EF4-FFF2-40B4-BE49-F238E27FC236}">
                <a16:creationId xmlns:a16="http://schemas.microsoft.com/office/drawing/2014/main" id="{F7A898DA-3AB2-4799-8280-BC1969EB3074}"/>
              </a:ext>
            </a:extLst>
          </p:cNvPr>
          <p:cNvPicPr>
            <a:picLocks noChangeAspect="1"/>
          </p:cNvPicPr>
          <p:nvPr/>
        </p:nvPicPr>
        <p:blipFill rotWithShape="1">
          <a:blip r:embed="rId5"/>
          <a:srcRect b="6416"/>
          <a:stretch/>
        </p:blipFill>
        <p:spPr>
          <a:xfrm>
            <a:off x="3859730" y="3067251"/>
            <a:ext cx="3240505" cy="3790749"/>
          </a:xfrm>
          <a:prstGeom prst="rect">
            <a:avLst/>
          </a:prstGeom>
        </p:spPr>
      </p:pic>
    </p:spTree>
    <p:extLst>
      <p:ext uri="{BB962C8B-B14F-4D97-AF65-F5344CB8AC3E}">
        <p14:creationId xmlns:p14="http://schemas.microsoft.com/office/powerpoint/2010/main" val="220925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B50296-85B2-4D92-AA14-0CDAAE02DFB9}"/>
              </a:ext>
            </a:extLst>
          </p:cNvPr>
          <p:cNvSpPr/>
          <p:nvPr/>
        </p:nvSpPr>
        <p:spPr>
          <a:xfrm>
            <a:off x="2319689" y="2421351"/>
            <a:ext cx="8489482" cy="3046988"/>
          </a:xfrm>
          <a:prstGeom prst="rect">
            <a:avLst/>
          </a:prstGeom>
        </p:spPr>
        <p:txBody>
          <a:bodyPr wrap="square">
            <a:spAutoFit/>
          </a:bodyPr>
          <a:lstStyle/>
          <a:p>
            <a:r>
              <a:rPr lang="vi-VN" sz="2400" dirty="0">
                <a:solidFill>
                  <a:srgbClr val="CC00FF"/>
                </a:solidFill>
              </a:rPr>
              <a:t>Sarcodina là tên gọi của một ngành hay một siêu lớp (trong phân ngành Sarcomastigophora) lớn nhất (11.500 loài còn sinh tồn và 33.000 loài hóa thạch) của động vật nguyên sinh (Protozoa) trong các phân loại cũ. Nó bao gồm amip (hay trùng biến hình, trùng chân giả) và các sinh vật có liên quan. Tuy nhiên, khi định nghĩa như vậy thì nó là một nhóm đa ngành và không được thừa nhận trong các phân loại mới hơn.</a:t>
            </a:r>
            <a:endParaRPr lang="en-US" sz="2400" dirty="0">
              <a:solidFill>
                <a:srgbClr val="CC00FF"/>
              </a:solidFill>
            </a:endParaRPr>
          </a:p>
        </p:txBody>
      </p:sp>
      <p:sp>
        <p:nvSpPr>
          <p:cNvPr id="3" name="Oval 2">
            <a:extLst>
              <a:ext uri="{FF2B5EF4-FFF2-40B4-BE49-F238E27FC236}">
                <a16:creationId xmlns:a16="http://schemas.microsoft.com/office/drawing/2014/main" id="{152EF92E-C855-427E-81BC-4FD87BAD0192}"/>
              </a:ext>
            </a:extLst>
          </p:cNvPr>
          <p:cNvSpPr/>
          <p:nvPr/>
        </p:nvSpPr>
        <p:spPr>
          <a:xfrm>
            <a:off x="3773103" y="462013"/>
            <a:ext cx="4215865" cy="99140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ĐỊNH NGHĨA SARCODINA</a:t>
            </a:r>
          </a:p>
        </p:txBody>
      </p:sp>
    </p:spTree>
    <p:extLst>
      <p:ext uri="{BB962C8B-B14F-4D97-AF65-F5344CB8AC3E}">
        <p14:creationId xmlns:p14="http://schemas.microsoft.com/office/powerpoint/2010/main" val="300684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circle(in)">
                                      <p:cBhvr>
                                        <p:cTn id="14"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Hexagon 8">
            <a:extLst>
              <a:ext uri="{FF2B5EF4-FFF2-40B4-BE49-F238E27FC236}">
                <a16:creationId xmlns:a16="http://schemas.microsoft.com/office/drawing/2014/main" id="{FA07DE7D-68A6-4EA6-AFD8-BBE21B0FDD94}"/>
              </a:ext>
            </a:extLst>
          </p:cNvPr>
          <p:cNvSpPr/>
          <p:nvPr/>
        </p:nvSpPr>
        <p:spPr>
          <a:xfrm>
            <a:off x="1856508" y="193965"/>
            <a:ext cx="3893128" cy="609600"/>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u="sng" dirty="0" err="1">
                <a:solidFill>
                  <a:srgbClr val="000000"/>
                </a:solidFill>
                <a:effectLst/>
                <a:latin typeface="Linux Libertine"/>
              </a:rPr>
              <a:t>Trùng</a:t>
            </a:r>
            <a:r>
              <a:rPr lang="en-US" b="1" i="1" u="sng" dirty="0">
                <a:solidFill>
                  <a:srgbClr val="000000"/>
                </a:solidFill>
                <a:effectLst/>
                <a:latin typeface="Linux Libertine"/>
              </a:rPr>
              <a:t> </a:t>
            </a:r>
            <a:r>
              <a:rPr lang="en-US" b="1" i="1" u="sng" dirty="0" err="1">
                <a:solidFill>
                  <a:srgbClr val="000000"/>
                </a:solidFill>
                <a:effectLst/>
                <a:latin typeface="Linux Libertine"/>
              </a:rPr>
              <a:t>roi</a:t>
            </a:r>
            <a:r>
              <a:rPr lang="en-US" b="1" i="1" u="sng" dirty="0">
                <a:solidFill>
                  <a:srgbClr val="000000"/>
                </a:solidFill>
                <a:effectLst/>
                <a:latin typeface="Linux Libertine"/>
              </a:rPr>
              <a:t> </a:t>
            </a:r>
            <a:r>
              <a:rPr lang="en-US" b="1" i="1" u="sng" dirty="0" err="1">
                <a:solidFill>
                  <a:srgbClr val="000000"/>
                </a:solidFill>
                <a:effectLst/>
                <a:latin typeface="Linux Libertine"/>
              </a:rPr>
              <a:t>xanh</a:t>
            </a:r>
            <a:endParaRPr lang="en-US" b="1" i="1" u="sng" dirty="0">
              <a:solidFill>
                <a:srgbClr val="000000"/>
              </a:solidFill>
              <a:effectLst/>
              <a:latin typeface="Linux Libertine"/>
            </a:endParaRPr>
          </a:p>
          <a:p>
            <a:pPr algn="ctr"/>
            <a:endParaRPr lang="en-US" dirty="0">
              <a:solidFill>
                <a:srgbClr val="FF0000"/>
              </a:solidFill>
            </a:endParaRPr>
          </a:p>
        </p:txBody>
      </p:sp>
      <p:pic>
        <p:nvPicPr>
          <p:cNvPr id="13" name="Picture 12">
            <a:extLst>
              <a:ext uri="{FF2B5EF4-FFF2-40B4-BE49-F238E27FC236}">
                <a16:creationId xmlns:a16="http://schemas.microsoft.com/office/drawing/2014/main" id="{72A63034-60E1-4598-A54F-2B31C4A50F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64096"/>
            <a:ext cx="10363200" cy="5139102"/>
          </a:xfrm>
          <a:prstGeom prst="rect">
            <a:avLst/>
          </a:prstGeom>
          <a:ln>
            <a:noFill/>
          </a:ln>
          <a:effectLst>
            <a:softEdge rad="112500"/>
          </a:effectLst>
        </p:spPr>
      </p:pic>
      <p:sp>
        <p:nvSpPr>
          <p:cNvPr id="15" name="TextBox 14">
            <a:extLst>
              <a:ext uri="{FF2B5EF4-FFF2-40B4-BE49-F238E27FC236}">
                <a16:creationId xmlns:a16="http://schemas.microsoft.com/office/drawing/2014/main" id="{D1199838-73BA-413C-AF3E-510B2EC09736}"/>
              </a:ext>
            </a:extLst>
          </p:cNvPr>
          <p:cNvSpPr txBox="1"/>
          <p:nvPr/>
        </p:nvSpPr>
        <p:spPr>
          <a:xfrm>
            <a:off x="3044537" y="1720840"/>
            <a:ext cx="6102926" cy="3416320"/>
          </a:xfrm>
          <a:prstGeom prst="rect">
            <a:avLst/>
          </a:prstGeom>
          <a:noFill/>
        </p:spPr>
        <p:txBody>
          <a:bodyPr wrap="square">
            <a:spAutoFit/>
          </a:bodyPr>
          <a:lstStyle/>
          <a:p>
            <a:r>
              <a:rPr lang="vi-VN" b="1" i="1" u="sng" strike="noStrike" dirty="0">
                <a:solidFill>
                  <a:srgbClr val="0645AD"/>
                </a:solidFill>
                <a:effectLst/>
                <a:latin typeface="Arial" panose="020B0604020202020204" pitchFamily="34" charset="0"/>
                <a:hlinkClick r:id="rId3" tooltip="Trùng roi xanh"/>
              </a:rPr>
              <a:t>Trùng roi xanh</a:t>
            </a:r>
            <a:r>
              <a:rPr lang="vi-VN" b="1" i="1" u="sng" dirty="0">
                <a:solidFill>
                  <a:srgbClr val="202122"/>
                </a:solidFill>
                <a:effectLst/>
                <a:latin typeface="Arial" panose="020B0604020202020204" pitchFamily="34" charset="0"/>
              </a:rPr>
              <a:t> (Euglena viridis) sống ở </a:t>
            </a:r>
            <a:r>
              <a:rPr lang="vi-VN" b="1" i="1" u="sng" strike="noStrike" dirty="0">
                <a:solidFill>
                  <a:srgbClr val="0645AD"/>
                </a:solidFill>
                <a:effectLst/>
                <a:latin typeface="Arial" panose="020B0604020202020204" pitchFamily="34" charset="0"/>
                <a:hlinkClick r:id="rId4" tooltip="Nước"/>
              </a:rPr>
              <a:t>nước</a:t>
            </a:r>
            <a:r>
              <a:rPr lang="vi-VN" b="1" i="1" u="sng" dirty="0">
                <a:solidFill>
                  <a:srgbClr val="202122"/>
                </a:solidFill>
                <a:effectLst/>
                <a:latin typeface="Arial" panose="020B0604020202020204" pitchFamily="34" charset="0"/>
              </a:rPr>
              <a:t>, chúng tạo nên các mảng váng xanh trên bề mặt </a:t>
            </a:r>
            <a:r>
              <a:rPr lang="vi-VN" b="1" i="1" u="sng" strike="noStrike" dirty="0">
                <a:solidFill>
                  <a:srgbClr val="0645AD"/>
                </a:solidFill>
                <a:effectLst/>
                <a:latin typeface="Arial" panose="020B0604020202020204" pitchFamily="34" charset="0"/>
                <a:hlinkClick r:id="rId5" tooltip="Ao"/>
              </a:rPr>
              <a:t>ao</a:t>
            </a:r>
            <a:r>
              <a:rPr lang="vi-VN" b="1" i="1" u="sng" dirty="0">
                <a:solidFill>
                  <a:srgbClr val="202122"/>
                </a:solidFill>
                <a:effectLst/>
                <a:latin typeface="Arial" panose="020B0604020202020204" pitchFamily="34" charset="0"/>
              </a:rPr>
              <a:t>, </a:t>
            </a:r>
            <a:r>
              <a:rPr lang="vi-VN" b="1" i="1" u="sng" strike="noStrike" dirty="0">
                <a:solidFill>
                  <a:srgbClr val="0645AD"/>
                </a:solidFill>
                <a:effectLst/>
                <a:latin typeface="Arial" panose="020B0604020202020204" pitchFamily="34" charset="0"/>
                <a:hlinkClick r:id="rId6" tooltip="Hồ"/>
              </a:rPr>
              <a:t>hồ</a:t>
            </a:r>
            <a:r>
              <a:rPr lang="vi-VN" b="1" i="1" u="sng" dirty="0">
                <a:solidFill>
                  <a:srgbClr val="202122"/>
                </a:solidFill>
                <a:effectLst/>
                <a:latin typeface="Arial" panose="020B0604020202020204" pitchFamily="34" charset="0"/>
              </a:rPr>
              <a:t>. Trùng roi xanh là một cơ thể </a:t>
            </a:r>
            <a:r>
              <a:rPr lang="vi-VN" b="1" i="1" u="sng" strike="noStrike" dirty="0">
                <a:solidFill>
                  <a:srgbClr val="0645AD"/>
                </a:solidFill>
                <a:effectLst/>
                <a:latin typeface="Arial" panose="020B0604020202020204" pitchFamily="34" charset="0"/>
                <a:hlinkClick r:id="rId7" tooltip="Động vật đơn bào"/>
              </a:rPr>
              <a:t>động vật đơn bào</a:t>
            </a:r>
            <a:r>
              <a:rPr lang="vi-VN" b="1" i="1" u="sng" dirty="0">
                <a:solidFill>
                  <a:srgbClr val="202122"/>
                </a:solidFill>
                <a:effectLst/>
                <a:latin typeface="Arial" panose="020B0604020202020204" pitchFamily="34" charset="0"/>
              </a:rPr>
              <a:t> cỡ nhỏ (≈ 0,05mm). Cơ thể hình thoi, đuôi nhọn, đầu tù và có một </a:t>
            </a:r>
            <a:r>
              <a:rPr lang="vi-VN" b="1" i="1" u="sng" strike="noStrike" dirty="0">
                <a:solidFill>
                  <a:srgbClr val="0645AD"/>
                </a:solidFill>
                <a:effectLst/>
                <a:latin typeface="Arial" panose="020B0604020202020204" pitchFamily="34" charset="0"/>
                <a:hlinkClick r:id="rId8" tooltip="Roi"/>
              </a:rPr>
              <a:t>roi</a:t>
            </a:r>
            <a:r>
              <a:rPr lang="vi-VN" b="1" i="1" u="sng" dirty="0">
                <a:solidFill>
                  <a:srgbClr val="202122"/>
                </a:solidFill>
                <a:effectLst/>
                <a:latin typeface="Arial" panose="020B0604020202020204" pitchFamily="34" charset="0"/>
              </a:rPr>
              <a:t> dài xoáy vào nước giúp cơ thể vừa tiến vừa xoay. Cấu tạo gồm </a:t>
            </a:r>
            <a:r>
              <a:rPr lang="vi-VN" b="1" i="1" u="sng" strike="noStrike" dirty="0">
                <a:solidFill>
                  <a:srgbClr val="0645AD"/>
                </a:solidFill>
                <a:effectLst/>
                <a:latin typeface="Arial" panose="020B0604020202020204" pitchFamily="34" charset="0"/>
                <a:hlinkClick r:id="rId9" tooltip="Nhân"/>
              </a:rPr>
              <a:t>nhân</a:t>
            </a:r>
            <a:r>
              <a:rPr lang="vi-VN" b="1" i="1" u="sng" dirty="0">
                <a:solidFill>
                  <a:srgbClr val="202122"/>
                </a:solidFill>
                <a:effectLst/>
                <a:latin typeface="Arial" panose="020B0604020202020204" pitchFamily="34" charset="0"/>
              </a:rPr>
              <a:t> và </a:t>
            </a:r>
            <a:r>
              <a:rPr lang="vi-VN" b="1" i="1" u="sng" strike="noStrike" dirty="0">
                <a:solidFill>
                  <a:srgbClr val="0645AD"/>
                </a:solidFill>
                <a:effectLst/>
                <a:latin typeface="Arial" panose="020B0604020202020204" pitchFamily="34" charset="0"/>
                <a:hlinkClick r:id="rId10" tooltip="Chất nguyên sinh"/>
              </a:rPr>
              <a:t>chất nguyên sinh</a:t>
            </a:r>
            <a:r>
              <a:rPr lang="vi-VN" b="1" i="1" u="sng" dirty="0">
                <a:solidFill>
                  <a:srgbClr val="202122"/>
                </a:solidFill>
                <a:effectLst/>
                <a:latin typeface="Arial" panose="020B0604020202020204" pitchFamily="34" charset="0"/>
              </a:rPr>
              <a:t> chứa các </a:t>
            </a:r>
            <a:r>
              <a:rPr lang="vi-VN" b="1" i="1" u="sng" strike="noStrike" dirty="0">
                <a:solidFill>
                  <a:srgbClr val="BA0000"/>
                </a:solidFill>
                <a:effectLst/>
                <a:latin typeface="Arial" panose="020B0604020202020204" pitchFamily="34" charset="0"/>
                <a:hlinkClick r:id="rId11" tooltip="Hạt diệp lục (trang chưa được viết)"/>
              </a:rPr>
              <a:t>hạt diệp lục</a:t>
            </a:r>
            <a:r>
              <a:rPr lang="vi-VN" b="1" i="1" u="sng" dirty="0">
                <a:solidFill>
                  <a:srgbClr val="202122"/>
                </a:solidFill>
                <a:effectLst/>
                <a:latin typeface="Arial" panose="020B0604020202020204" pitchFamily="34" charset="0"/>
              </a:rPr>
              <a:t> như </a:t>
            </a:r>
            <a:r>
              <a:rPr lang="vi-VN" b="1" i="1" u="sng" strike="noStrike" dirty="0">
                <a:solidFill>
                  <a:srgbClr val="0645AD"/>
                </a:solidFill>
                <a:effectLst/>
                <a:latin typeface="Arial" panose="020B0604020202020204" pitchFamily="34" charset="0"/>
                <a:hlinkClick r:id="rId12" tooltip="Thực vật"/>
              </a:rPr>
              <a:t>thực vật</a:t>
            </a:r>
            <a:r>
              <a:rPr lang="vi-VN" b="1" i="1" u="sng" dirty="0">
                <a:solidFill>
                  <a:srgbClr val="202122"/>
                </a:solidFill>
                <a:effectLst/>
                <a:latin typeface="Arial" panose="020B0604020202020204" pitchFamily="34" charset="0"/>
              </a:rPr>
              <a:t>, các hạt dự trữ, điểm </a:t>
            </a:r>
            <a:r>
              <a:rPr lang="vi-VN" b="1" i="1" u="sng" strike="noStrike" dirty="0">
                <a:solidFill>
                  <a:srgbClr val="0645AD"/>
                </a:solidFill>
                <a:effectLst/>
                <a:latin typeface="Arial" panose="020B0604020202020204" pitchFamily="34" charset="0"/>
                <a:hlinkClick r:id="rId13" tooltip="Mắt"/>
              </a:rPr>
              <a:t>mắt</a:t>
            </a:r>
            <a:r>
              <a:rPr lang="vi-VN" b="1" i="1" u="sng" dirty="0">
                <a:solidFill>
                  <a:srgbClr val="202122"/>
                </a:solidFill>
                <a:effectLst/>
                <a:latin typeface="Arial" panose="020B0604020202020204" pitchFamily="34" charset="0"/>
              </a:rPr>
              <a:t> và </a:t>
            </a:r>
            <a:r>
              <a:rPr lang="vi-VN" b="1" i="1" u="sng" strike="noStrike" dirty="0">
                <a:solidFill>
                  <a:srgbClr val="BA0000"/>
                </a:solidFill>
                <a:effectLst/>
                <a:latin typeface="Arial" panose="020B0604020202020204" pitchFamily="34" charset="0"/>
                <a:hlinkClick r:id="rId14" tooltip="Không bào co bóp (trang chưa được viết)"/>
              </a:rPr>
              <a:t>không bào co bóp</a:t>
            </a:r>
            <a:r>
              <a:rPr lang="vi-VN" b="1" i="1" u="sng" dirty="0">
                <a:solidFill>
                  <a:srgbClr val="202122"/>
                </a:solidFill>
                <a:effectLst/>
                <a:latin typeface="Arial" panose="020B0604020202020204" pitchFamily="34" charset="0"/>
              </a:rPr>
              <a:t>. Ở nơi có </a:t>
            </a:r>
            <a:r>
              <a:rPr lang="vi-VN" b="1" i="1" u="sng" strike="noStrike" dirty="0">
                <a:solidFill>
                  <a:srgbClr val="0645AD"/>
                </a:solidFill>
                <a:effectLst/>
                <a:latin typeface="Arial" panose="020B0604020202020204" pitchFamily="34" charset="0"/>
                <a:hlinkClick r:id="rId15" tooltip="Ánh sáng"/>
              </a:rPr>
              <a:t>ánh sáng</a:t>
            </a:r>
            <a:r>
              <a:rPr lang="vi-VN" b="1" i="1" u="sng" dirty="0">
                <a:solidFill>
                  <a:srgbClr val="202122"/>
                </a:solidFill>
                <a:effectLst/>
                <a:latin typeface="Arial" panose="020B0604020202020204" pitchFamily="34" charset="0"/>
              </a:rPr>
              <a:t>, nhờ các hạt dự trữ mà trùng roi dinh dưỡng kiểu tự dưỡng như </a:t>
            </a:r>
            <a:r>
              <a:rPr lang="vi-VN" b="1" i="1" u="sng" strike="noStrike" dirty="0">
                <a:solidFill>
                  <a:srgbClr val="0645AD"/>
                </a:solidFill>
                <a:effectLst/>
                <a:latin typeface="Arial" panose="020B0604020202020204" pitchFamily="34" charset="0"/>
                <a:hlinkClick r:id="rId12" tooltip="Thực vật"/>
              </a:rPr>
              <a:t>thực vật</a:t>
            </a:r>
            <a:r>
              <a:rPr lang="vi-VN" b="1" i="1" u="sng" dirty="0">
                <a:solidFill>
                  <a:srgbClr val="202122"/>
                </a:solidFill>
                <a:effectLst/>
                <a:latin typeface="Arial" panose="020B0604020202020204" pitchFamily="34" charset="0"/>
              </a:rPr>
              <a:t>, còn ở chỗ tối trùng roi vẫn sống nhờ đồng hóa các </a:t>
            </a:r>
            <a:r>
              <a:rPr lang="vi-VN" b="1" i="1" u="sng" strike="noStrike" dirty="0">
                <a:solidFill>
                  <a:srgbClr val="0645AD"/>
                </a:solidFill>
                <a:effectLst/>
                <a:latin typeface="Arial" panose="020B0604020202020204" pitchFamily="34" charset="0"/>
                <a:hlinkClick r:id="rId16" tooltip="Chất dinh dưỡng"/>
              </a:rPr>
              <a:t>chất dinh dưỡng</a:t>
            </a:r>
            <a:r>
              <a:rPr lang="vi-VN" b="1" i="1" u="sng" dirty="0">
                <a:solidFill>
                  <a:srgbClr val="202122"/>
                </a:solidFill>
                <a:effectLst/>
                <a:latin typeface="Arial" panose="020B0604020202020204" pitchFamily="34" charset="0"/>
              </a:rPr>
              <a:t> có trong </a:t>
            </a:r>
            <a:r>
              <a:rPr lang="vi-VN" b="1" i="1" u="sng" strike="noStrike" dirty="0">
                <a:solidFill>
                  <a:srgbClr val="0645AD"/>
                </a:solidFill>
                <a:effectLst/>
                <a:latin typeface="Arial" panose="020B0604020202020204" pitchFamily="34" charset="0"/>
                <a:hlinkClick r:id="rId4" tooltip="Nước"/>
              </a:rPr>
              <a:t>nước</a:t>
            </a:r>
            <a:r>
              <a:rPr lang="vi-VN" b="1" i="1" u="sng" dirty="0">
                <a:solidFill>
                  <a:srgbClr val="202122"/>
                </a:solidFill>
                <a:effectLst/>
                <a:latin typeface="Arial" panose="020B0604020202020204" pitchFamily="34" charset="0"/>
              </a:rPr>
              <a:t> (dị dưỡng)</a:t>
            </a:r>
            <a:endParaRPr lang="en-US" b="1" i="1" u="sng" dirty="0"/>
          </a:p>
        </p:txBody>
      </p:sp>
      <p:pic>
        <p:nvPicPr>
          <p:cNvPr id="19" name="Picture 18">
            <a:extLst>
              <a:ext uri="{FF2B5EF4-FFF2-40B4-BE49-F238E27FC236}">
                <a16:creationId xmlns:a16="http://schemas.microsoft.com/office/drawing/2014/main" id="{FF14A9AB-B7EF-4993-A715-A52F989259D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rot="5400000">
            <a:off x="8596745" y="2743072"/>
            <a:ext cx="2895600" cy="1581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067514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F1F7C20-D30C-4A16-BAB6-F7A10B1F6AB3}"/>
              </a:ext>
            </a:extLst>
          </p:cNvPr>
          <p:cNvSpPr/>
          <p:nvPr/>
        </p:nvSpPr>
        <p:spPr>
          <a:xfrm>
            <a:off x="2287603" y="2093003"/>
            <a:ext cx="8954703" cy="3416320"/>
          </a:xfrm>
          <a:prstGeom prst="rect">
            <a:avLst/>
          </a:prstGeom>
        </p:spPr>
        <p:txBody>
          <a:bodyPr wrap="square">
            <a:spAutoFit/>
          </a:bodyPr>
          <a:lstStyle/>
          <a:p>
            <a:r>
              <a:rPr lang="vi-VN" dirty="0"/>
              <a:t>Tất cả các loài trong định nghĩa về Sarcodina đều là các tế bào đơn độc có phương thức di chuyển và bắt mồi bằng các chân giả có thể nhận thấy, diễn ra theo sự co giãn nhất thời của tế bào trong luồng nguyên sinh chất. Phần lớn các loài Sarcodina sống tự do trôi nổi hay bò; một ít loài không cuống, các loài khác sống ký sinh. Một trong các loài sống ký sinh như vậy, Entamoeba histolytica (trùng kiết lị), là nguyên nhân gây ra bệnh lị amip. Ngoại trừ lục lạp, các loài Sarcodina là đồng nhất với các thành viên kiểu amip của ngành Chrysophyta (tảo vàng kim hay tảo vàng kim cộng tảo cát nói chung). Các loài Sarcodina có thể sinh sản vô tính bằng phân chia tế bào, thường là không có sự phá vỡ lớp vỏ bao nhân là điển hình trong phân bào có tơ, hay hữu tính bằng phân bào giảm nhiễm và tạo ra các giao tử đơn bội, tiếp theo là sự hợp nhất của các giao tử và sự hình thành của các hợp tử. Các giao tử có thể có roi, như ở một số loài nhất định thuộc Foraminiferida.</a:t>
            </a:r>
            <a:endParaRPr lang="en-US" dirty="0"/>
          </a:p>
        </p:txBody>
      </p:sp>
      <p:sp>
        <p:nvSpPr>
          <p:cNvPr id="3" name="Double Wave 2">
            <a:extLst>
              <a:ext uri="{FF2B5EF4-FFF2-40B4-BE49-F238E27FC236}">
                <a16:creationId xmlns:a16="http://schemas.microsoft.com/office/drawing/2014/main" id="{366E885F-4C94-4681-B0CE-96F38987EAB5}"/>
              </a:ext>
            </a:extLst>
          </p:cNvPr>
          <p:cNvSpPr/>
          <p:nvPr/>
        </p:nvSpPr>
        <p:spPr>
          <a:xfrm>
            <a:off x="3647975" y="423512"/>
            <a:ext cx="2877953" cy="981776"/>
          </a:xfrm>
          <a:prstGeom prst="doubleWav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latin typeface="Times New Roman" panose="02020603050405020304" pitchFamily="18" charset="0"/>
                <a:cs typeface="Times New Roman" panose="02020603050405020304" pitchFamily="18" charset="0"/>
              </a:rPr>
              <a:t>ĐẶC ĐIỂM</a:t>
            </a:r>
          </a:p>
        </p:txBody>
      </p:sp>
    </p:spTree>
    <p:extLst>
      <p:ext uri="{BB962C8B-B14F-4D97-AF65-F5344CB8AC3E}">
        <p14:creationId xmlns:p14="http://schemas.microsoft.com/office/powerpoint/2010/main" val="10547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80">
                                          <p:stCondLst>
                                            <p:cond delay="0"/>
                                          </p:stCondLst>
                                        </p:cTn>
                                        <p:tgtEl>
                                          <p:spTgt spid="2"/>
                                        </p:tgtEl>
                                      </p:cBhvr>
                                    </p:animEffect>
                                    <p:anim calcmode="lin" valueType="num">
                                      <p:cBhvr>
                                        <p:cTn id="13"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8" dur="26">
                                          <p:stCondLst>
                                            <p:cond delay="650"/>
                                          </p:stCondLst>
                                        </p:cTn>
                                        <p:tgtEl>
                                          <p:spTgt spid="2"/>
                                        </p:tgtEl>
                                      </p:cBhvr>
                                      <p:to x="100000" y="60000"/>
                                    </p:animScale>
                                    <p:animScale>
                                      <p:cBhvr>
                                        <p:cTn id="19" dur="166" decel="50000">
                                          <p:stCondLst>
                                            <p:cond delay="676"/>
                                          </p:stCondLst>
                                        </p:cTn>
                                        <p:tgtEl>
                                          <p:spTgt spid="2"/>
                                        </p:tgtEl>
                                      </p:cBhvr>
                                      <p:to x="100000" y="100000"/>
                                    </p:animScale>
                                    <p:animScale>
                                      <p:cBhvr>
                                        <p:cTn id="20" dur="26">
                                          <p:stCondLst>
                                            <p:cond delay="1312"/>
                                          </p:stCondLst>
                                        </p:cTn>
                                        <p:tgtEl>
                                          <p:spTgt spid="2"/>
                                        </p:tgtEl>
                                      </p:cBhvr>
                                      <p:to x="100000" y="80000"/>
                                    </p:animScale>
                                    <p:animScale>
                                      <p:cBhvr>
                                        <p:cTn id="21" dur="166" decel="50000">
                                          <p:stCondLst>
                                            <p:cond delay="1338"/>
                                          </p:stCondLst>
                                        </p:cTn>
                                        <p:tgtEl>
                                          <p:spTgt spid="2"/>
                                        </p:tgtEl>
                                      </p:cBhvr>
                                      <p:to x="100000" y="100000"/>
                                    </p:animScale>
                                    <p:animScale>
                                      <p:cBhvr>
                                        <p:cTn id="22" dur="26">
                                          <p:stCondLst>
                                            <p:cond delay="1642"/>
                                          </p:stCondLst>
                                        </p:cTn>
                                        <p:tgtEl>
                                          <p:spTgt spid="2"/>
                                        </p:tgtEl>
                                      </p:cBhvr>
                                      <p:to x="100000" y="90000"/>
                                    </p:animScale>
                                    <p:animScale>
                                      <p:cBhvr>
                                        <p:cTn id="23" dur="166" decel="50000">
                                          <p:stCondLst>
                                            <p:cond delay="1668"/>
                                          </p:stCondLst>
                                        </p:cTn>
                                        <p:tgtEl>
                                          <p:spTgt spid="2"/>
                                        </p:tgtEl>
                                      </p:cBhvr>
                                      <p:to x="100000" y="100000"/>
                                    </p:animScale>
                                    <p:animScale>
                                      <p:cBhvr>
                                        <p:cTn id="24" dur="26">
                                          <p:stCondLst>
                                            <p:cond delay="1808"/>
                                          </p:stCondLst>
                                        </p:cTn>
                                        <p:tgtEl>
                                          <p:spTgt spid="2"/>
                                        </p:tgtEl>
                                      </p:cBhvr>
                                      <p:to x="100000" y="95000"/>
                                    </p:animScale>
                                    <p:animScale>
                                      <p:cBhvr>
                                        <p:cTn id="25"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EF4342-2469-4C61-AA19-711D59FCEA56}"/>
              </a:ext>
            </a:extLst>
          </p:cNvPr>
          <p:cNvSpPr/>
          <p:nvPr/>
        </p:nvSpPr>
        <p:spPr>
          <a:xfrm>
            <a:off x="2146434" y="2294611"/>
            <a:ext cx="9480883" cy="3785652"/>
          </a:xfrm>
          <a:prstGeom prst="rect">
            <a:avLst/>
          </a:prstGeom>
        </p:spPr>
        <p:txBody>
          <a:bodyPr wrap="square">
            <a:spAutoFit/>
          </a:bodyPr>
          <a:lstStyle/>
          <a:p>
            <a:r>
              <a:rPr lang="vi-VN" sz="2400" dirty="0">
                <a:solidFill>
                  <a:srgbClr val="FF0000"/>
                </a:solidFill>
                <a:latin typeface="Times New Roman" panose="02020603050405020304" pitchFamily="18" charset="0"/>
                <a:cs typeface="Times New Roman" panose="02020603050405020304" pitchFamily="18" charset="0"/>
              </a:rPr>
              <a:t>Sarcodina được chia ra thành các dạng trần trụi (amip) và các dạng có lớp vỏ đục lỗ, thông qua đó các chân giả có thể thò ra thụt vào. Các dạng có vỏ được biết đến nhiều nhất là trùng lỗ (Foraminifera), với lớp vỏ có chứa cacbonat calci.Các loài Sarcodina có lớp da tương đối mỏng và cơ thể có khuynh hướng là mềm dẻo trừ khi bị ngăn trở bởi các cấu trúc khung xương tế bào. Sarcodina sống trong môi trường nước ngọt, lợ hay mặn; đất hay cát; cũng như là nội ký sinh bên trong động vật và thực vật. Một vài nhóm có thể chỉ sinh sống hạn chế trong một môi trường cụ thể, nhưng phần lớn có môi trường sống khá rộng.Sarcodina bao gồm 2 lớp lớn là: Rhizopodea và Actinopodea.</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3" name="Scroll: Horizontal 2">
            <a:extLst>
              <a:ext uri="{FF2B5EF4-FFF2-40B4-BE49-F238E27FC236}">
                <a16:creationId xmlns:a16="http://schemas.microsoft.com/office/drawing/2014/main" id="{AE4F16CD-0932-441A-B724-4B4B2B898141}"/>
              </a:ext>
            </a:extLst>
          </p:cNvPr>
          <p:cNvSpPr/>
          <p:nvPr/>
        </p:nvSpPr>
        <p:spPr>
          <a:xfrm>
            <a:off x="4456496" y="469729"/>
            <a:ext cx="3128211" cy="1559293"/>
          </a:xfrm>
          <a:prstGeom prst="horizontalScroll">
            <a:avLst/>
          </a:prstGeom>
          <a:solidFill>
            <a:srgbClr val="98D3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Times New Roman" panose="02020603050405020304" pitchFamily="18" charset="0"/>
                <a:cs typeface="Times New Roman" panose="02020603050405020304" pitchFamily="18" charset="0"/>
              </a:rPr>
              <a:t>CẤU TẠO</a:t>
            </a:r>
          </a:p>
        </p:txBody>
      </p:sp>
    </p:spTree>
    <p:extLst>
      <p:ext uri="{BB962C8B-B14F-4D97-AF65-F5344CB8AC3E}">
        <p14:creationId xmlns:p14="http://schemas.microsoft.com/office/powerpoint/2010/main" val="51127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ải Hình Nền Powerpoint Đẹp, Đơn Giản Phù Hợp Với Mọi Slide">
            <a:extLst>
              <a:ext uri="{FF2B5EF4-FFF2-40B4-BE49-F238E27FC236}">
                <a16:creationId xmlns:a16="http://schemas.microsoft.com/office/drawing/2014/main" id="{70090FC8-B253-4683-B198-4738EBF9D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67925E6-79FF-4946-B018-66F80A8CDB8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10000" r="90000">
                        <a14:foregroundMark x1="32900" y1="36131" x2="40500" y2="11661"/>
                        <a14:foregroundMark x1="46500" y1="9717" x2="57350" y2="17933"/>
                        <a14:foregroundMark x1="57600" y1="23675" x2="58700" y2="27473"/>
                      </a14:backgroundRemoval>
                    </a14:imgEffect>
                  </a14:imgLayer>
                </a14:imgProps>
              </a:ext>
            </a:extLst>
          </a:blip>
          <a:stretch>
            <a:fillRect/>
          </a:stretch>
        </p:blipFill>
        <p:spPr>
          <a:xfrm>
            <a:off x="732352" y="1611810"/>
            <a:ext cx="3038813" cy="1719968"/>
          </a:xfrm>
          <a:prstGeom prst="rect">
            <a:avLst/>
          </a:prstGeom>
        </p:spPr>
      </p:pic>
      <p:sp>
        <p:nvSpPr>
          <p:cNvPr id="6" name="TextBox 5">
            <a:extLst>
              <a:ext uri="{FF2B5EF4-FFF2-40B4-BE49-F238E27FC236}">
                <a16:creationId xmlns:a16="http://schemas.microsoft.com/office/drawing/2014/main" id="{21B34247-26DF-4AA1-BC8E-195693F9E444}"/>
              </a:ext>
            </a:extLst>
          </p:cNvPr>
          <p:cNvSpPr txBox="1"/>
          <p:nvPr/>
        </p:nvSpPr>
        <p:spPr>
          <a:xfrm>
            <a:off x="732352" y="914399"/>
            <a:ext cx="2964581" cy="400110"/>
          </a:xfrm>
          <a:prstGeom prst="rect">
            <a:avLst/>
          </a:prstGeom>
          <a:solidFill>
            <a:srgbClr val="F5CDFF"/>
          </a:solidFill>
        </p:spPr>
        <p:txBody>
          <a:bodyPr wrap="square" rtlCol="0">
            <a:spAutoFit/>
          </a:bodyPr>
          <a:lstStyle/>
          <a:p>
            <a:r>
              <a:rPr lang="en-US" sz="2000" dirty="0" err="1">
                <a:solidFill>
                  <a:srgbClr val="CC00FF"/>
                </a:solidFill>
                <a:latin typeface="Times New Roman" panose="02020603050405020304" pitchFamily="18" charset="0"/>
                <a:cs typeface="Times New Roman" panose="02020603050405020304" pitchFamily="18" charset="0"/>
              </a:rPr>
              <a:t>Nguyễn</a:t>
            </a:r>
            <a:r>
              <a:rPr lang="en-US" sz="2000" dirty="0">
                <a:solidFill>
                  <a:srgbClr val="CC00FF"/>
                </a:solidFill>
                <a:latin typeface="Times New Roman" panose="02020603050405020304" pitchFamily="18" charset="0"/>
                <a:cs typeface="Times New Roman" panose="02020603050405020304" pitchFamily="18" charset="0"/>
              </a:rPr>
              <a:t> </a:t>
            </a:r>
            <a:r>
              <a:rPr lang="en-US" sz="2000" dirty="0" err="1">
                <a:solidFill>
                  <a:srgbClr val="CC00FF"/>
                </a:solidFill>
                <a:latin typeface="Times New Roman" panose="02020603050405020304" pitchFamily="18" charset="0"/>
                <a:cs typeface="Times New Roman" panose="02020603050405020304" pitchFamily="18" charset="0"/>
              </a:rPr>
              <a:t>Đăng</a:t>
            </a:r>
            <a:r>
              <a:rPr lang="en-US" sz="2000" dirty="0">
                <a:solidFill>
                  <a:srgbClr val="CC00FF"/>
                </a:solidFill>
                <a:latin typeface="Times New Roman" panose="02020603050405020304" pitchFamily="18" charset="0"/>
                <a:cs typeface="Times New Roman" panose="02020603050405020304" pitchFamily="18" charset="0"/>
              </a:rPr>
              <a:t> Quang Minh</a:t>
            </a:r>
          </a:p>
        </p:txBody>
      </p:sp>
      <p:sp>
        <p:nvSpPr>
          <p:cNvPr id="7" name="Ribbon: Curved and Tilted Down 6">
            <a:extLst>
              <a:ext uri="{FF2B5EF4-FFF2-40B4-BE49-F238E27FC236}">
                <a16:creationId xmlns:a16="http://schemas.microsoft.com/office/drawing/2014/main" id="{1A509477-35E9-4678-AC41-9ADFEA99B0F6}"/>
              </a:ext>
            </a:extLst>
          </p:cNvPr>
          <p:cNvSpPr/>
          <p:nvPr/>
        </p:nvSpPr>
        <p:spPr>
          <a:xfrm>
            <a:off x="3998964" y="250257"/>
            <a:ext cx="5299040" cy="1405289"/>
          </a:xfrm>
          <a:prstGeom prst="ellipseRibbon">
            <a:avLst/>
          </a:prstGeom>
          <a:solidFill>
            <a:srgbClr val="CD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MYXOGASTRIA( NIÊM KHUẨN HỢP BÀO)</a:t>
            </a:r>
          </a:p>
        </p:txBody>
      </p:sp>
      <p:grpSp>
        <p:nvGrpSpPr>
          <p:cNvPr id="11" name="Group 10">
            <a:extLst>
              <a:ext uri="{FF2B5EF4-FFF2-40B4-BE49-F238E27FC236}">
                <a16:creationId xmlns:a16="http://schemas.microsoft.com/office/drawing/2014/main" id="{59CB9643-78D5-48F4-99DB-BED390601824}"/>
              </a:ext>
            </a:extLst>
          </p:cNvPr>
          <p:cNvGrpSpPr/>
          <p:nvPr/>
        </p:nvGrpSpPr>
        <p:grpSpPr>
          <a:xfrm>
            <a:off x="4503517" y="2266849"/>
            <a:ext cx="6400800" cy="3842635"/>
            <a:chOff x="4576592" y="2189847"/>
            <a:chExt cx="6400800" cy="3842635"/>
          </a:xfrm>
        </p:grpSpPr>
        <p:pic>
          <p:nvPicPr>
            <p:cNvPr id="8" name="Picture 7">
              <a:extLst>
                <a:ext uri="{FF2B5EF4-FFF2-40B4-BE49-F238E27FC236}">
                  <a16:creationId xmlns:a16="http://schemas.microsoft.com/office/drawing/2014/main" id="{DA08A9F2-5706-424A-B3B9-3BB7E3944373}"/>
                </a:ext>
              </a:extLst>
            </p:cNvPr>
            <p:cNvPicPr>
              <a:picLocks noChangeAspect="1"/>
            </p:cNvPicPr>
            <p:nvPr/>
          </p:nvPicPr>
          <p:blipFill>
            <a:blip r:embed="rId5"/>
            <a:stretch>
              <a:fillRect/>
            </a:stretch>
          </p:blipFill>
          <p:spPr>
            <a:xfrm>
              <a:off x="4576592" y="4247637"/>
              <a:ext cx="3162300" cy="1784845"/>
            </a:xfrm>
            <a:prstGeom prst="rect">
              <a:avLst/>
            </a:prstGeom>
          </p:spPr>
        </p:pic>
        <p:pic>
          <p:nvPicPr>
            <p:cNvPr id="9" name="Picture 8">
              <a:extLst>
                <a:ext uri="{FF2B5EF4-FFF2-40B4-BE49-F238E27FC236}">
                  <a16:creationId xmlns:a16="http://schemas.microsoft.com/office/drawing/2014/main" id="{BF9E76D9-327F-4E0D-9C0A-40F200D18854}"/>
                </a:ext>
              </a:extLst>
            </p:cNvPr>
            <p:cNvPicPr>
              <a:picLocks noChangeAspect="1"/>
            </p:cNvPicPr>
            <p:nvPr/>
          </p:nvPicPr>
          <p:blipFill>
            <a:blip r:embed="rId6"/>
            <a:stretch>
              <a:fillRect/>
            </a:stretch>
          </p:blipFill>
          <p:spPr>
            <a:xfrm>
              <a:off x="4576592" y="2189847"/>
              <a:ext cx="3162300" cy="2066925"/>
            </a:xfrm>
            <a:prstGeom prst="rect">
              <a:avLst/>
            </a:prstGeom>
          </p:spPr>
        </p:pic>
        <p:pic>
          <p:nvPicPr>
            <p:cNvPr id="10" name="Picture 9">
              <a:extLst>
                <a:ext uri="{FF2B5EF4-FFF2-40B4-BE49-F238E27FC236}">
                  <a16:creationId xmlns:a16="http://schemas.microsoft.com/office/drawing/2014/main" id="{D8E05036-7968-42F0-8232-4649AFFD71D1}"/>
                </a:ext>
              </a:extLst>
            </p:cNvPr>
            <p:cNvPicPr>
              <a:picLocks noChangeAspect="1"/>
            </p:cNvPicPr>
            <p:nvPr/>
          </p:nvPicPr>
          <p:blipFill>
            <a:blip r:embed="rId7"/>
            <a:stretch>
              <a:fillRect/>
            </a:stretch>
          </p:blipFill>
          <p:spPr>
            <a:xfrm>
              <a:off x="7738892" y="2189847"/>
              <a:ext cx="3238500" cy="3842635"/>
            </a:xfrm>
            <a:prstGeom prst="rect">
              <a:avLst/>
            </a:prstGeom>
          </p:spPr>
        </p:pic>
      </p:grpSp>
    </p:spTree>
    <p:extLst>
      <p:ext uri="{BB962C8B-B14F-4D97-AF65-F5344CB8AC3E}">
        <p14:creationId xmlns:p14="http://schemas.microsoft.com/office/powerpoint/2010/main" val="23200222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anim calcmode="lin" valueType="num">
                                      <p:cBhvr>
                                        <p:cTn id="13" dur="2000" fill="hold"/>
                                        <p:tgtEl>
                                          <p:spTgt spid="6"/>
                                        </p:tgtEl>
                                        <p:attrNameLst>
                                          <p:attrName>ppt_w</p:attrName>
                                        </p:attrNameLst>
                                      </p:cBhvr>
                                      <p:tavLst>
                                        <p:tav tm="0" fmla="#ppt_w*sin(2.5*pi*$)">
                                          <p:val>
                                            <p:fltVal val="0"/>
                                          </p:val>
                                        </p:tav>
                                        <p:tav tm="100000">
                                          <p:val>
                                            <p:fltVal val="1"/>
                                          </p:val>
                                        </p:tav>
                                      </p:tavLst>
                                    </p:anim>
                                    <p:anim calcmode="lin" valueType="num">
                                      <p:cBhvr>
                                        <p:cTn id="14"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ải Hình Nền Powerpoint Đẹp, Đơn Giản Phù Hợp Với Mọi Slide">
            <a:extLst>
              <a:ext uri="{FF2B5EF4-FFF2-40B4-BE49-F238E27FC236}">
                <a16:creationId xmlns:a16="http://schemas.microsoft.com/office/drawing/2014/main" id="{2ACF3994-6ABA-47B9-8946-59FE20B853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9783"/>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09BB0DF-B1C4-4575-9E49-AD666450B111}"/>
              </a:ext>
            </a:extLst>
          </p:cNvPr>
          <p:cNvSpPr/>
          <p:nvPr/>
        </p:nvSpPr>
        <p:spPr>
          <a:xfrm>
            <a:off x="2592405" y="2350937"/>
            <a:ext cx="8973954" cy="4093428"/>
          </a:xfrm>
          <a:prstGeom prst="rect">
            <a:avLst/>
          </a:prstGeom>
        </p:spPr>
        <p:txBody>
          <a:bodyPr wrap="square">
            <a:spAutoFit/>
          </a:bodyPr>
          <a:lstStyle/>
          <a:p>
            <a:r>
              <a:rPr lang="vi-VN" sz="2000" dirty="0">
                <a:latin typeface="Times New Roman" panose="02020603050405020304" pitchFamily="18" charset="0"/>
                <a:cs typeface="Times New Roman" panose="02020603050405020304" pitchFamily="18" charset="0"/>
              </a:rPr>
              <a:t>Myxogastria / Myxogastrea (myxogastrids, ICZN) hoặc Myxomycetes (ICBN), [1] là một lớp nấm nhầy chứa 5 bộ, 14 họ, 62 chi và 888 loài. [2] Chúng được gọi một cách thông thường là nấm nhầy plasmodial hoặc acellular.Tất cả các loài đều trải qua một số pha hình thái rất khác nhau, chẳng hạn như các tế bào riêng lẻ cực nhỏ, các sinh vật vô định hình nhầy nhụa có thể nhìn thấy bằng mắt thường và các quả thể có hình dạng dễ thấy. Mặc dù là loài đơn bào nhưng chúng có thể đạt tới chiều rộng và trọng lượng vô cùng lớn: trong những trường hợp cực đoan, chúng có thể dài tới 1 mét (3 ft 3 in) và nặng tới 20 kg (44 lb). [3]Lớp Myxogastria phân bố trên toàn thế giới, nhưng nó phổ biến hơn ở các vùng ôn đới, nơi có đa dạng sinh học cao hơn so với các vùng cực, vùng cận nhiệt đới hoặc vùng nhiệt đới. Chúng chủ yếu được tìm thấy trong các khu rừng thưa, nhưng cũng có thể ở các vùng khắc nghiệt như sa mạc, dưới lớp chăn tuyết hoặc dưới nước. Chúng cũng xuất hiện trên vỏ cây, đôi khi ở các tán cây cao. Chúng được gọi là myxomycetes có corticol</a:t>
            </a:r>
            <a:endParaRPr lang="en-US" sz="2000" dirty="0">
              <a:latin typeface="Times New Roman" panose="02020603050405020304" pitchFamily="18" charset="0"/>
              <a:cs typeface="Times New Roman" panose="02020603050405020304" pitchFamily="18" charset="0"/>
            </a:endParaRPr>
          </a:p>
        </p:txBody>
      </p:sp>
      <p:sp>
        <p:nvSpPr>
          <p:cNvPr id="4" name="Ribbon: Curved and Tilted Down 3">
            <a:extLst>
              <a:ext uri="{FF2B5EF4-FFF2-40B4-BE49-F238E27FC236}">
                <a16:creationId xmlns:a16="http://schemas.microsoft.com/office/drawing/2014/main" id="{25306377-5007-4E84-95FB-5BC76327BADE}"/>
              </a:ext>
            </a:extLst>
          </p:cNvPr>
          <p:cNvSpPr/>
          <p:nvPr/>
        </p:nvSpPr>
        <p:spPr>
          <a:xfrm>
            <a:off x="3998964" y="250257"/>
            <a:ext cx="5299040" cy="1405289"/>
          </a:xfrm>
          <a:prstGeom prst="ellipseRibbon">
            <a:avLst/>
          </a:prstGeom>
          <a:solidFill>
            <a:srgbClr val="CDCD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Times New Roman" panose="02020603050405020304" pitchFamily="18" charset="0"/>
                <a:cs typeface="Times New Roman" panose="02020603050405020304" pitchFamily="18" charset="0"/>
              </a:rPr>
              <a:t>MYXOGASTRIA( NIÊM KHUẨN HỢP BÀO)</a:t>
            </a:r>
          </a:p>
        </p:txBody>
      </p:sp>
      <p:pic>
        <p:nvPicPr>
          <p:cNvPr id="3" name="Picture 2">
            <a:extLst>
              <a:ext uri="{FF2B5EF4-FFF2-40B4-BE49-F238E27FC236}">
                <a16:creationId xmlns:a16="http://schemas.microsoft.com/office/drawing/2014/main" id="{5D83C7F9-1C3C-4D51-B442-85EC549E47CD}"/>
              </a:ext>
            </a:extLst>
          </p:cNvPr>
          <p:cNvPicPr>
            <a:picLocks noChangeAspect="1"/>
          </p:cNvPicPr>
          <p:nvPr/>
        </p:nvPicPr>
        <p:blipFill>
          <a:blip r:embed="rId3"/>
          <a:stretch>
            <a:fillRect/>
          </a:stretch>
        </p:blipFill>
        <p:spPr>
          <a:xfrm>
            <a:off x="385615" y="284012"/>
            <a:ext cx="3162300" cy="2066925"/>
          </a:xfrm>
          <a:prstGeom prst="rect">
            <a:avLst/>
          </a:prstGeom>
        </p:spPr>
      </p:pic>
    </p:spTree>
    <p:extLst>
      <p:ext uri="{BB962C8B-B14F-4D97-AF65-F5344CB8AC3E}">
        <p14:creationId xmlns:p14="http://schemas.microsoft.com/office/powerpoint/2010/main" val="1101441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ppt_w</p:attrName>
                                        </p:attrNameLst>
                                      </p:cBhvr>
                                      <p:tavLst>
                                        <p:tav tm="0" fmla="#ppt_w*sin(2.5*pi*$)">
                                          <p:val>
                                            <p:fltVal val="0"/>
                                          </p:val>
                                        </p:tav>
                                        <p:tav tm="100000">
                                          <p:val>
                                            <p:fltVal val="1"/>
                                          </p:val>
                                        </p:tav>
                                      </p:tavLst>
                                    </p:anim>
                                    <p:anim calcmode="lin" valueType="num">
                                      <p:cBhvr>
                                        <p:cTn id="9"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ải Hình Nền Powerpoint Đẹp, Đơn Giản Phù Hợp Với Mọi Slide">
            <a:extLst>
              <a:ext uri="{FF2B5EF4-FFF2-40B4-BE49-F238E27FC236}">
                <a16:creationId xmlns:a16="http://schemas.microsoft.com/office/drawing/2014/main" id="{05B50494-4B9D-47E3-BA0E-5177EC296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BC5F162-EB4F-4558-8049-47999D68C1D0}"/>
              </a:ext>
            </a:extLst>
          </p:cNvPr>
          <p:cNvSpPr/>
          <p:nvPr/>
        </p:nvSpPr>
        <p:spPr>
          <a:xfrm>
            <a:off x="226192" y="948690"/>
            <a:ext cx="11739613" cy="5355312"/>
          </a:xfrm>
          <a:prstGeom prst="rect">
            <a:avLst/>
          </a:prstGeom>
        </p:spPr>
        <p:txBody>
          <a:bodyPr wrap="square">
            <a:spAutoFit/>
          </a:bodyPr>
          <a:lstStyle/>
          <a:p>
            <a:r>
              <a:rPr lang="vi-VN" dirty="0">
                <a:latin typeface="Times New Roman" panose="02020603050405020304" pitchFamily="18" charset="0"/>
                <a:cs typeface="Times New Roman" panose="02020603050405020304" pitchFamily="18" charset="0"/>
              </a:rPr>
              <a:t>Phạm vi Sự phân loại liên tục của các đơn vị phân loại mới cho thấy rằng lớp không được mô tả đầy đủ. Lớp bao gồm khoảng 900–1000 loài. Theo một cuộc điều tra năm 2000, đã có 1012 đơn vị phân loại chính thức được chấp nhận, trong đó có 866 loài ở cấp độ loài. [7] Một nghiên cứu khác vào năm 2007 cho biết con số hơn 1000, trong đó Myxogastria là nhóm nấm nhầy lớn nhất, với hơn 900 loài. Trên cơ sở các mẫu môi trường đã được giải trình tự, người ta ước tính rằng nhóm có từ 1200 đến 1500 loài - nhiều hơn so với ước tính trước đây. Trong số 1012 đơn vị phân loại chỉ có một số loài là phổ biến: 305 loài được phát hiện ở một địa điểm hoặc nhóm đơn lẻ, 258 loài khác được tìm thấy ở một vài khu vực trong khoảng thời gian từ 2–20 lần và chỉ 446 loài phổ biến ở một số địa điểm với hơn 20 lần phát hiện . [7] [8] Việc phân loại lại gặp phải vấn đề vì Myxogastriae có hình thái rất dẻo, có nghĩa là dễ bị ảnh hưởng bởi môi trường; chỉ có một số đặc điểm là chẩn đoán cho một số ít loài. [10] Trong quá khứ, các tác giả đã cố gắng mô tả một đơn vị phân loại mới dựa trên một số lượng nhỏ các ví dụ không thành công, nhưng điều này dẫn đến nhiều sự trùng lặp, đôi khi thậm chí ở cấp độ chi. Ví dụ, Squamuloderma nullifila thực sự là một loài từ chi Didymium. [10] [11] Phân loại và phát sinh loài. Các nghiên cứu di truyền phân tử xác nhận và ổn định sự phân loại này. Nhóm cơ bản nhất là Echinosteliida. Các nhóm khác còn chứa hai siêu lớp, có thể xác định về mặt hình thái bằng màu sắc của bào tử. [12] Cladogram của Myxogastria [13] loại Myxogastria Ceratiomyxomycetes Ceratiomyxida Protosporangiida Myxomycetes Lucisporomycetidae Cribrarianae Cribrariales Trichianae Reticulariales Liceida Trichiida Columellomycetidae Echinostelianae Echinosteliida Stemonitanae Clastodermatales Meridermatales Stemonitales Physarales túi bào tử trong protostelids và trong nhóm myxogastrid (Echinosteliales, Liceales, Trichiales, Stemonitales, Physarales) Việc phân loại sau đây dựa trên Adl et al. (2005) [14] trong khi các lớp và các bộ phận khác trên Dykstra &amp; Keller (2000) bao gồm Myxogastria trong Mycetozoa. [15] Đơn vị phân loại chị em là phân lớp Dictyostelia. [16] Cùng với Protostelia, chúng tạo thành đơn vị phân loại Eumycetozoa.</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2866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6000" b="-17000"/>
          </a:stretch>
        </a:blipFill>
        <a:effectLst/>
      </p:bgPr>
    </p:bg>
    <p:spTree>
      <p:nvGrpSpPr>
        <p:cNvPr id="1" name=""/>
        <p:cNvGrpSpPr/>
        <p:nvPr/>
      </p:nvGrpSpPr>
      <p:grpSpPr>
        <a:xfrm>
          <a:off x="0" y="0"/>
          <a:ext cx="0" cy="0"/>
          <a:chOff x="0" y="0"/>
          <a:chExt cx="0" cy="0"/>
        </a:xfrm>
      </p:grpSpPr>
      <p:sp>
        <p:nvSpPr>
          <p:cNvPr id="2" name="Rectangle: Beveled 1">
            <a:extLst>
              <a:ext uri="{FF2B5EF4-FFF2-40B4-BE49-F238E27FC236}">
                <a16:creationId xmlns:a16="http://schemas.microsoft.com/office/drawing/2014/main" id="{639A71C0-7AB0-4BD6-927C-3C0F773C4644}"/>
              </a:ext>
            </a:extLst>
          </p:cNvPr>
          <p:cNvSpPr/>
          <p:nvPr/>
        </p:nvSpPr>
        <p:spPr>
          <a:xfrm>
            <a:off x="3118586" y="529390"/>
            <a:ext cx="5130264" cy="2396690"/>
          </a:xfrm>
          <a:prstGeom prst="bevel">
            <a:avLst>
              <a:gd name="adj" fmla="val 18816"/>
            </a:avLst>
          </a:prstGeom>
          <a:solidFill>
            <a:srgbClr val="AB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CC00FF"/>
                </a:solidFill>
                <a:latin typeface="Times New Roman" panose="02020603050405020304" pitchFamily="18" charset="0"/>
                <a:cs typeface="Times New Roman" panose="02020603050405020304" pitchFamily="18" charset="0"/>
              </a:rPr>
              <a:t>CỦNG CỐ KIẾN THỨC</a:t>
            </a:r>
          </a:p>
        </p:txBody>
      </p:sp>
      <p:sp>
        <p:nvSpPr>
          <p:cNvPr id="3" name="Arrow: Right 2">
            <a:extLst>
              <a:ext uri="{FF2B5EF4-FFF2-40B4-BE49-F238E27FC236}">
                <a16:creationId xmlns:a16="http://schemas.microsoft.com/office/drawing/2014/main" id="{3012AC88-3BF1-4C58-BC42-A3A2C4E2DAA8}"/>
              </a:ext>
            </a:extLst>
          </p:cNvPr>
          <p:cNvSpPr/>
          <p:nvPr/>
        </p:nvSpPr>
        <p:spPr>
          <a:xfrm>
            <a:off x="6622180" y="4831883"/>
            <a:ext cx="3253339" cy="1780673"/>
          </a:xfrm>
          <a:prstGeom prst="rightArrow">
            <a:avLst>
              <a:gd name="adj1" fmla="val 50000"/>
              <a:gd name="adj2" fmla="val 54324"/>
            </a:avLst>
          </a:prstGeom>
          <a:solidFill>
            <a:srgbClr val="CEFAC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B050"/>
                </a:solidFill>
                <a:latin typeface="Times New Roman" panose="02020603050405020304" pitchFamily="18" charset="0"/>
                <a:cs typeface="Times New Roman" panose="02020603050405020304" pitchFamily="18" charset="0"/>
              </a:rPr>
              <a:t>CHÚNG TA CÙNG BẮT ĐẦU NÀO!</a:t>
            </a:r>
          </a:p>
        </p:txBody>
      </p:sp>
    </p:spTree>
    <p:extLst>
      <p:ext uri="{BB962C8B-B14F-4D97-AF65-F5344CB8AC3E}">
        <p14:creationId xmlns:p14="http://schemas.microsoft.com/office/powerpoint/2010/main" val="794679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down)">
                                      <p:cBhvr>
                                        <p:cTn id="2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17000"/>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AF84FE2-EDFB-4591-87F5-8B8EEAE24528}"/>
              </a:ext>
            </a:extLst>
          </p:cNvPr>
          <p:cNvSpPr txBox="1"/>
          <p:nvPr/>
        </p:nvSpPr>
        <p:spPr>
          <a:xfrm>
            <a:off x="3262964" y="741146"/>
            <a:ext cx="5216892" cy="584775"/>
          </a:xfrm>
          <a:prstGeom prst="rect">
            <a:avLst/>
          </a:prstGeom>
          <a:noFill/>
        </p:spPr>
        <p:txBody>
          <a:bodyPr wrap="square" rtlCol="0">
            <a:spAutoFit/>
          </a:bodyPr>
          <a:lstStyle/>
          <a:p>
            <a:r>
              <a:rPr lang="en-US" sz="3200" dirty="0" err="1">
                <a:solidFill>
                  <a:srgbClr val="FFFF00"/>
                </a:solidFill>
                <a:latin typeface="Times New Roman" panose="02020603050405020304" pitchFamily="18" charset="0"/>
                <a:cs typeface="Times New Roman" panose="02020603050405020304" pitchFamily="18" charset="0"/>
              </a:rPr>
              <a:t>Câu</a:t>
            </a:r>
            <a:r>
              <a:rPr lang="en-US" sz="3200" dirty="0">
                <a:solidFill>
                  <a:srgbClr val="FFFF00"/>
                </a:solidFill>
                <a:latin typeface="Times New Roman" panose="02020603050405020304" pitchFamily="18" charset="0"/>
                <a:cs typeface="Times New Roman" panose="02020603050405020304" pitchFamily="18" charset="0"/>
              </a:rPr>
              <a:t> 1: </a:t>
            </a:r>
            <a:r>
              <a:rPr lang="en-US" sz="3200" dirty="0" err="1">
                <a:solidFill>
                  <a:srgbClr val="FFFF00"/>
                </a:solidFill>
                <a:latin typeface="Times New Roman" panose="02020603050405020304" pitchFamily="18" charset="0"/>
                <a:cs typeface="Times New Roman" panose="02020603050405020304" pitchFamily="18" charset="0"/>
              </a:rPr>
              <a:t>Trùng</a:t>
            </a:r>
            <a:r>
              <a:rPr lang="en-US" sz="3200" dirty="0">
                <a:solidFill>
                  <a:srgbClr val="FFFF00"/>
                </a:solidFill>
                <a:latin typeface="Times New Roman" panose="02020603050405020304" pitchFamily="18" charset="0"/>
                <a:cs typeface="Times New Roman" panose="02020603050405020304" pitchFamily="18" charset="0"/>
              </a:rPr>
              <a:t> </a:t>
            </a:r>
            <a:r>
              <a:rPr lang="en-US" sz="3200" dirty="0" err="1">
                <a:solidFill>
                  <a:srgbClr val="FFFF00"/>
                </a:solidFill>
                <a:latin typeface="Times New Roman" panose="02020603050405020304" pitchFamily="18" charset="0"/>
                <a:cs typeface="Times New Roman" panose="02020603050405020304" pitchFamily="18" charset="0"/>
              </a:rPr>
              <a:t>roi</a:t>
            </a:r>
            <a:r>
              <a:rPr lang="en-US" sz="3200" dirty="0">
                <a:solidFill>
                  <a:srgbClr val="FFFF00"/>
                </a:solidFill>
                <a:latin typeface="Times New Roman" panose="02020603050405020304" pitchFamily="18" charset="0"/>
                <a:cs typeface="Times New Roman" panose="02020603050405020304" pitchFamily="18" charset="0"/>
              </a:rPr>
              <a:t> </a:t>
            </a:r>
            <a:r>
              <a:rPr lang="en-US" sz="3200" dirty="0" err="1">
                <a:solidFill>
                  <a:srgbClr val="FFFF00"/>
                </a:solidFill>
                <a:latin typeface="Times New Roman" panose="02020603050405020304" pitchFamily="18" charset="0"/>
                <a:cs typeface="Times New Roman" panose="02020603050405020304" pitchFamily="18" charset="0"/>
              </a:rPr>
              <a:t>sống</a:t>
            </a:r>
            <a:r>
              <a:rPr lang="en-US" sz="3200" dirty="0">
                <a:solidFill>
                  <a:srgbClr val="FFFF00"/>
                </a:solidFill>
                <a:latin typeface="Times New Roman" panose="02020603050405020304" pitchFamily="18" charset="0"/>
                <a:cs typeface="Times New Roman" panose="02020603050405020304" pitchFamily="18" charset="0"/>
              </a:rPr>
              <a:t> ở </a:t>
            </a:r>
            <a:r>
              <a:rPr lang="en-US" sz="3200" dirty="0" err="1">
                <a:solidFill>
                  <a:srgbClr val="FFFF00"/>
                </a:solidFill>
                <a:latin typeface="Times New Roman" panose="02020603050405020304" pitchFamily="18" charset="0"/>
                <a:cs typeface="Times New Roman" panose="02020603050405020304" pitchFamily="18" charset="0"/>
              </a:rPr>
              <a:t>đâu</a:t>
            </a:r>
            <a:r>
              <a:rPr lang="en-US" sz="3200" dirty="0">
                <a:solidFill>
                  <a:srgbClr val="FFFF00"/>
                </a:solidFill>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B5CD5DCD-4D03-4A88-B92E-38E112EA4436}"/>
              </a:ext>
            </a:extLst>
          </p:cNvPr>
          <p:cNvSpPr txBox="1"/>
          <p:nvPr/>
        </p:nvSpPr>
        <p:spPr>
          <a:xfrm>
            <a:off x="2213810" y="2560320"/>
            <a:ext cx="2839452"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ruột</a:t>
            </a:r>
            <a:r>
              <a:rPr lang="en-US" sz="2400" dirty="0">
                <a:latin typeface="Times New Roman" panose="02020603050405020304" pitchFamily="18" charset="0"/>
                <a:cs typeface="Times New Roman" panose="02020603050405020304" pitchFamily="18" charset="0"/>
              </a:rPr>
              <a:t>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endParaRPr lang="en-US"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7D9C0AD-0BB0-41C2-A613-041AC2D4E849}"/>
              </a:ext>
            </a:extLst>
          </p:cNvPr>
          <p:cNvSpPr txBox="1"/>
          <p:nvPr/>
        </p:nvSpPr>
        <p:spPr>
          <a:xfrm>
            <a:off x="8479856" y="2560320"/>
            <a:ext cx="276245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Ở n</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ớc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hồ</a:t>
            </a:r>
            <a:r>
              <a:rPr lang="en-US" sz="24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37A0C146-2BA3-44E0-A086-866AD3BE36B4}"/>
              </a:ext>
            </a:extLst>
          </p:cNvPr>
          <p:cNvSpPr txBox="1"/>
          <p:nvPr/>
        </p:nvSpPr>
        <p:spPr>
          <a:xfrm>
            <a:off x="2252310" y="4025551"/>
            <a:ext cx="276245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đất</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BCC5481-5FBC-4DAB-94D0-CD675D4575B6}"/>
              </a:ext>
            </a:extLst>
          </p:cNvPr>
          <p:cNvSpPr txBox="1"/>
          <p:nvPr/>
        </p:nvSpPr>
        <p:spPr>
          <a:xfrm>
            <a:off x="8479855" y="4025551"/>
            <a:ext cx="276245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 Gan </a:t>
            </a:r>
            <a:r>
              <a:rPr lang="en-US" sz="2400" dirty="0" err="1">
                <a:latin typeface="Times New Roman" panose="02020603050405020304" pitchFamily="18" charset="0"/>
                <a:cs typeface="Times New Roman" panose="02020603050405020304" pitchFamily="18" charset="0"/>
              </a:rPr>
              <a:t>trâu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bò</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604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xit" presetSubtype="10" fill="hold" grpId="1" nodeType="clickEffect">
                                  <p:stCondLst>
                                    <p:cond delay="0"/>
                                  </p:stCondLst>
                                  <p:childTnLst>
                                    <p:animEffect transition="out" filter="randombar(horizontal)">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4" presetClass="exit" presetSubtype="10" fill="hold" grpId="1" nodeType="withEffect">
                                  <p:stCondLst>
                                    <p:cond delay="0"/>
                                  </p:stCondLst>
                                  <p:childTnLst>
                                    <p:animEffect transition="out" filter="randombar(horizont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14" presetClass="exit" presetSubtype="10" fill="hold" grpId="1" nodeType="withEffect">
                                  <p:stCondLst>
                                    <p:cond delay="0"/>
                                  </p:stCondLst>
                                  <p:childTnLst>
                                    <p:animEffect transition="out" filter="randombar(horizontal)">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par>
                          <p:cTn id="46" fill="hold">
                            <p:stCondLst>
                              <p:cond delay="500"/>
                            </p:stCondLst>
                            <p:childTnLst>
                              <p:par>
                                <p:cTn id="47" presetID="32" presetClass="emph" presetSubtype="0" repeatCount="indefinite" fill="hold" grpId="1" nodeType="afterEffect">
                                  <p:stCondLst>
                                    <p:cond delay="0"/>
                                  </p:stCondLst>
                                  <p:childTnLst>
                                    <p:animRot by="120000">
                                      <p:cBhvr>
                                        <p:cTn id="48" dur="100" fill="hold">
                                          <p:stCondLst>
                                            <p:cond delay="0"/>
                                          </p:stCondLst>
                                        </p:cTn>
                                        <p:tgtEl>
                                          <p:spTgt spid="5"/>
                                        </p:tgtEl>
                                        <p:attrNameLst>
                                          <p:attrName>r</p:attrName>
                                        </p:attrNameLst>
                                      </p:cBhvr>
                                    </p:animRot>
                                    <p:animRot by="-240000">
                                      <p:cBhvr>
                                        <p:cTn id="49" dur="200" fill="hold">
                                          <p:stCondLst>
                                            <p:cond delay="200"/>
                                          </p:stCondLst>
                                        </p:cTn>
                                        <p:tgtEl>
                                          <p:spTgt spid="5"/>
                                        </p:tgtEl>
                                        <p:attrNameLst>
                                          <p:attrName>r</p:attrName>
                                        </p:attrNameLst>
                                      </p:cBhvr>
                                    </p:animRot>
                                    <p:animRot by="240000">
                                      <p:cBhvr>
                                        <p:cTn id="50" dur="200" fill="hold">
                                          <p:stCondLst>
                                            <p:cond delay="400"/>
                                          </p:stCondLst>
                                        </p:cTn>
                                        <p:tgtEl>
                                          <p:spTgt spid="5"/>
                                        </p:tgtEl>
                                        <p:attrNameLst>
                                          <p:attrName>r</p:attrName>
                                        </p:attrNameLst>
                                      </p:cBhvr>
                                    </p:animRot>
                                    <p:animRot by="-240000">
                                      <p:cBhvr>
                                        <p:cTn id="51" dur="200" fill="hold">
                                          <p:stCondLst>
                                            <p:cond delay="600"/>
                                          </p:stCondLst>
                                        </p:cTn>
                                        <p:tgtEl>
                                          <p:spTgt spid="5"/>
                                        </p:tgtEl>
                                        <p:attrNameLst>
                                          <p:attrName>r</p:attrName>
                                        </p:attrNameLst>
                                      </p:cBhvr>
                                    </p:animRot>
                                    <p:animRot by="120000">
                                      <p:cBhvr>
                                        <p:cTn id="52"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4" grpId="1"/>
      <p:bldP spid="5" grpId="0"/>
      <p:bldP spid="5" grpId="1"/>
      <p:bldP spid="6" grpId="0"/>
      <p:bldP spid="6" grpId="1"/>
      <p:bldP spid="7" grpId="0"/>
      <p:bldP spid="7" grpId="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0AF390-8D9C-4959-9CA4-DC2D2EE2724B}"/>
              </a:ext>
            </a:extLst>
          </p:cNvPr>
          <p:cNvSpPr txBox="1"/>
          <p:nvPr/>
        </p:nvSpPr>
        <p:spPr>
          <a:xfrm>
            <a:off x="2983831" y="875899"/>
            <a:ext cx="6978316" cy="584775"/>
          </a:xfrm>
          <a:prstGeom prst="rect">
            <a:avLst/>
          </a:prstGeom>
          <a:noFill/>
        </p:spPr>
        <p:txBody>
          <a:bodyPr wrap="square" rtlCol="0">
            <a:spAutoFit/>
          </a:bodyPr>
          <a:lstStyle/>
          <a:p>
            <a:r>
              <a:rPr lang="en-US" sz="3200" dirty="0" err="1">
                <a:solidFill>
                  <a:srgbClr val="00B0F0"/>
                </a:solidFill>
                <a:latin typeface="Times New Roman" panose="02020603050405020304" pitchFamily="18" charset="0"/>
                <a:cs typeface="Times New Roman" panose="02020603050405020304" pitchFamily="18" charset="0"/>
              </a:rPr>
              <a:t>Câu</a:t>
            </a:r>
            <a:r>
              <a:rPr lang="en-US" sz="3200" dirty="0">
                <a:solidFill>
                  <a:srgbClr val="00B0F0"/>
                </a:solidFill>
                <a:latin typeface="Times New Roman" panose="02020603050405020304" pitchFamily="18" charset="0"/>
                <a:cs typeface="Times New Roman" panose="02020603050405020304" pitchFamily="18" charset="0"/>
              </a:rPr>
              <a:t> 2: Sarcodina </a:t>
            </a:r>
            <a:r>
              <a:rPr lang="en-US" sz="3200" dirty="0" err="1">
                <a:solidFill>
                  <a:srgbClr val="00B0F0"/>
                </a:solidFill>
                <a:latin typeface="Times New Roman" panose="02020603050405020304" pitchFamily="18" charset="0"/>
                <a:cs typeface="Times New Roman" panose="02020603050405020304" pitchFamily="18" charset="0"/>
              </a:rPr>
              <a:t>được</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err="1">
                <a:solidFill>
                  <a:srgbClr val="00B0F0"/>
                </a:solidFill>
                <a:latin typeface="Times New Roman" panose="02020603050405020304" pitchFamily="18" charset="0"/>
                <a:cs typeface="Times New Roman" panose="02020603050405020304" pitchFamily="18" charset="0"/>
              </a:rPr>
              <a:t>định</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err="1">
                <a:solidFill>
                  <a:srgbClr val="00B0F0"/>
                </a:solidFill>
                <a:latin typeface="Times New Roman" panose="02020603050405020304" pitchFamily="18" charset="0"/>
                <a:cs typeface="Times New Roman" panose="02020603050405020304" pitchFamily="18" charset="0"/>
              </a:rPr>
              <a:t>nghĩa</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err="1">
                <a:solidFill>
                  <a:srgbClr val="00B0F0"/>
                </a:solidFill>
                <a:latin typeface="Times New Roman" panose="02020603050405020304" pitchFamily="18" charset="0"/>
                <a:cs typeface="Times New Roman" panose="02020603050405020304" pitchFamily="18" charset="0"/>
              </a:rPr>
              <a:t>là</a:t>
            </a:r>
            <a:r>
              <a:rPr lang="en-US" sz="3200" dirty="0">
                <a:solidFill>
                  <a:srgbClr val="00B0F0"/>
                </a:solidFill>
                <a:latin typeface="Times New Roman" panose="02020603050405020304" pitchFamily="18" charset="0"/>
                <a:cs typeface="Times New Roman" panose="02020603050405020304" pitchFamily="18" charset="0"/>
              </a:rPr>
              <a:t> </a:t>
            </a:r>
            <a:r>
              <a:rPr lang="en-US" sz="3200" dirty="0" err="1">
                <a:solidFill>
                  <a:srgbClr val="00B0F0"/>
                </a:solidFill>
                <a:latin typeface="Times New Roman" panose="02020603050405020304" pitchFamily="18" charset="0"/>
                <a:cs typeface="Times New Roman" panose="02020603050405020304" pitchFamily="18" charset="0"/>
              </a:rPr>
              <a:t>gì</a:t>
            </a:r>
            <a:r>
              <a:rPr lang="en-US" sz="3200" dirty="0">
                <a:solidFill>
                  <a:srgbClr val="00B0F0"/>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FA39A675-6CBC-4E24-89DA-C4894DC829AA}"/>
              </a:ext>
            </a:extLst>
          </p:cNvPr>
          <p:cNvSpPr txBox="1"/>
          <p:nvPr/>
        </p:nvSpPr>
        <p:spPr>
          <a:xfrm>
            <a:off x="1790297" y="2533635"/>
            <a:ext cx="421586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vật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sinh</a:t>
            </a:r>
            <a:r>
              <a:rPr lang="en-US" sz="24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89E1E64C-118E-4A45-BB79-46F72B6A08A7}"/>
              </a:ext>
            </a:extLst>
          </p:cNvPr>
          <p:cNvSpPr txBox="1"/>
          <p:nvPr/>
        </p:nvSpPr>
        <p:spPr>
          <a:xfrm>
            <a:off x="7834963" y="2533634"/>
            <a:ext cx="2762451"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a:t>
            </a:r>
            <a:r>
              <a:rPr lang="en-US" sz="2400" dirty="0" err="1">
                <a:latin typeface="Times New Roman" panose="02020603050405020304" pitchFamily="18" charset="0"/>
                <a:cs typeface="Times New Roman" panose="02020603050405020304" pitchFamily="18" charset="0"/>
              </a:rPr>
              <a:t>Đáp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2A4541B7-F2FD-49A5-805D-7C8007543F2D}"/>
              </a:ext>
            </a:extLst>
          </p:cNvPr>
          <p:cNvSpPr txBox="1"/>
          <p:nvPr/>
        </p:nvSpPr>
        <p:spPr>
          <a:xfrm>
            <a:off x="1857674" y="4118231"/>
            <a:ext cx="37538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ngành</a:t>
            </a:r>
            <a:r>
              <a:rPr lang="en-US" sz="24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40B780C1-C7EC-40DC-82D7-705556E56359}"/>
              </a:ext>
            </a:extLst>
          </p:cNvPr>
          <p:cNvSpPr txBox="1"/>
          <p:nvPr/>
        </p:nvSpPr>
        <p:spPr>
          <a:xfrm>
            <a:off x="7834963" y="4118231"/>
            <a:ext cx="352284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38016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ppt_w</p:attrName>
                                        </p:attrNameLst>
                                      </p:cBhvr>
                                      <p:tavLst>
                                        <p:tav tm="0">
                                          <p:val>
                                            <p:fltVal val="0"/>
                                          </p:val>
                                        </p:tav>
                                        <p:tav tm="100000">
                                          <p:val>
                                            <p:strVal val="#ppt_w"/>
                                          </p:val>
                                        </p:tav>
                                      </p:tavLst>
                                    </p:anim>
                                    <p:anim calcmode="lin" valueType="num">
                                      <p:cBhvr>
                                        <p:cTn id="37" dur="500" fill="hold"/>
                                        <p:tgtEl>
                                          <p:spTgt spid="6"/>
                                        </p:tgtEl>
                                        <p:attrNameLst>
                                          <p:attrName>ppt_h</p:attrName>
                                        </p:attrNameLst>
                                      </p:cBhvr>
                                      <p:tavLst>
                                        <p:tav tm="0">
                                          <p:val>
                                            <p:fltVal val="0"/>
                                          </p:val>
                                        </p:tav>
                                        <p:tav tm="100000">
                                          <p:val>
                                            <p:strVal val="#ppt_h"/>
                                          </p:val>
                                        </p:tav>
                                      </p:tavLst>
                                    </p:anim>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xit" presetSubtype="32" fill="hold" grpId="1" nodeType="clickEffect">
                                  <p:stCondLst>
                                    <p:cond delay="0"/>
                                  </p:stCondLst>
                                  <p:childTnLst>
                                    <p:animEffect transition="out" filter="circle(out)">
                                      <p:cBhvr>
                                        <p:cTn id="42" dur="2000"/>
                                        <p:tgtEl>
                                          <p:spTgt spid="3"/>
                                        </p:tgtEl>
                                      </p:cBhvr>
                                    </p:animEffect>
                                    <p:set>
                                      <p:cBhvr>
                                        <p:cTn id="43" dur="1" fill="hold">
                                          <p:stCondLst>
                                            <p:cond delay="1999"/>
                                          </p:stCondLst>
                                        </p:cTn>
                                        <p:tgtEl>
                                          <p:spTgt spid="3"/>
                                        </p:tgtEl>
                                        <p:attrNameLst>
                                          <p:attrName>style.visibility</p:attrName>
                                        </p:attrNameLst>
                                      </p:cBhvr>
                                      <p:to>
                                        <p:strVal val="hidden"/>
                                      </p:to>
                                    </p:set>
                                  </p:childTnLst>
                                </p:cTn>
                              </p:par>
                              <p:par>
                                <p:cTn id="44" presetID="6" presetClass="exit" presetSubtype="32" fill="hold" grpId="1" nodeType="withEffect">
                                  <p:stCondLst>
                                    <p:cond delay="0"/>
                                  </p:stCondLst>
                                  <p:childTnLst>
                                    <p:animEffect transition="out" filter="circle(out)">
                                      <p:cBhvr>
                                        <p:cTn id="45" dur="2000"/>
                                        <p:tgtEl>
                                          <p:spTgt spid="4"/>
                                        </p:tgtEl>
                                      </p:cBhvr>
                                    </p:animEffect>
                                    <p:set>
                                      <p:cBhvr>
                                        <p:cTn id="46" dur="1" fill="hold">
                                          <p:stCondLst>
                                            <p:cond delay="1999"/>
                                          </p:stCondLst>
                                        </p:cTn>
                                        <p:tgtEl>
                                          <p:spTgt spid="4"/>
                                        </p:tgtEl>
                                        <p:attrNameLst>
                                          <p:attrName>style.visibility</p:attrName>
                                        </p:attrNameLst>
                                      </p:cBhvr>
                                      <p:to>
                                        <p:strVal val="hidden"/>
                                      </p:to>
                                    </p:set>
                                  </p:childTnLst>
                                </p:cTn>
                              </p:par>
                              <p:par>
                                <p:cTn id="47" presetID="6" presetClass="exit" presetSubtype="32" fill="hold" grpId="1" nodeType="withEffect">
                                  <p:stCondLst>
                                    <p:cond delay="0"/>
                                  </p:stCondLst>
                                  <p:childTnLst>
                                    <p:animEffect transition="out" filter="circle(out)">
                                      <p:cBhvr>
                                        <p:cTn id="48" dur="2000"/>
                                        <p:tgtEl>
                                          <p:spTgt spid="6"/>
                                        </p:tgtEl>
                                      </p:cBhvr>
                                    </p:animEffect>
                                    <p:set>
                                      <p:cBhvr>
                                        <p:cTn id="49" dur="1" fill="hold">
                                          <p:stCondLst>
                                            <p:cond delay="1999"/>
                                          </p:stCondLst>
                                        </p:cTn>
                                        <p:tgtEl>
                                          <p:spTgt spid="6"/>
                                        </p:tgtEl>
                                        <p:attrNameLst>
                                          <p:attrName>style.visibility</p:attrName>
                                        </p:attrNameLst>
                                      </p:cBhvr>
                                      <p:to>
                                        <p:strVal val="hidden"/>
                                      </p:to>
                                    </p:set>
                                  </p:childTnLst>
                                </p:cTn>
                              </p:par>
                            </p:childTnLst>
                          </p:cTn>
                        </p:par>
                        <p:par>
                          <p:cTn id="50" fill="hold">
                            <p:stCondLst>
                              <p:cond delay="2000"/>
                            </p:stCondLst>
                            <p:childTnLst>
                              <p:par>
                                <p:cTn id="51" presetID="32" presetClass="emph" presetSubtype="0" repeatCount="indefinite" fill="hold" grpId="1" nodeType="afterEffect">
                                  <p:stCondLst>
                                    <p:cond delay="0"/>
                                  </p:stCondLst>
                                  <p:childTnLst>
                                    <p:animRot by="120000">
                                      <p:cBhvr>
                                        <p:cTn id="52" dur="100" fill="hold">
                                          <p:stCondLst>
                                            <p:cond delay="0"/>
                                          </p:stCondLst>
                                        </p:cTn>
                                        <p:tgtEl>
                                          <p:spTgt spid="5"/>
                                        </p:tgtEl>
                                        <p:attrNameLst>
                                          <p:attrName>r</p:attrName>
                                        </p:attrNameLst>
                                      </p:cBhvr>
                                    </p:animRot>
                                    <p:animRot by="-240000">
                                      <p:cBhvr>
                                        <p:cTn id="53" dur="200" fill="hold">
                                          <p:stCondLst>
                                            <p:cond delay="200"/>
                                          </p:stCondLst>
                                        </p:cTn>
                                        <p:tgtEl>
                                          <p:spTgt spid="5"/>
                                        </p:tgtEl>
                                        <p:attrNameLst>
                                          <p:attrName>r</p:attrName>
                                        </p:attrNameLst>
                                      </p:cBhvr>
                                    </p:animRot>
                                    <p:animRot by="240000">
                                      <p:cBhvr>
                                        <p:cTn id="54" dur="200" fill="hold">
                                          <p:stCondLst>
                                            <p:cond delay="400"/>
                                          </p:stCondLst>
                                        </p:cTn>
                                        <p:tgtEl>
                                          <p:spTgt spid="5"/>
                                        </p:tgtEl>
                                        <p:attrNameLst>
                                          <p:attrName>r</p:attrName>
                                        </p:attrNameLst>
                                      </p:cBhvr>
                                    </p:animRot>
                                    <p:animRot by="-240000">
                                      <p:cBhvr>
                                        <p:cTn id="55" dur="200" fill="hold">
                                          <p:stCondLst>
                                            <p:cond delay="600"/>
                                          </p:stCondLst>
                                        </p:cTn>
                                        <p:tgtEl>
                                          <p:spTgt spid="5"/>
                                        </p:tgtEl>
                                        <p:attrNameLst>
                                          <p:attrName>r</p:attrName>
                                        </p:attrNameLst>
                                      </p:cBhvr>
                                    </p:animRot>
                                    <p:animRot by="120000">
                                      <p:cBhvr>
                                        <p:cTn id="5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4" grpId="1"/>
      <p:bldP spid="5" grpId="0"/>
      <p:bldP spid="5" grpId="1"/>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284BCB-CCDC-48DB-855B-C453BCF390E8}"/>
              </a:ext>
            </a:extLst>
          </p:cNvPr>
          <p:cNvSpPr txBox="1"/>
          <p:nvPr/>
        </p:nvSpPr>
        <p:spPr>
          <a:xfrm>
            <a:off x="2695073" y="914401"/>
            <a:ext cx="7401828" cy="584775"/>
          </a:xfrm>
          <a:prstGeom prst="rect">
            <a:avLst/>
          </a:prstGeom>
          <a:noFill/>
        </p:spPr>
        <p:txBody>
          <a:bodyPr wrap="square" rtlCol="0">
            <a:spAutoFit/>
          </a:bodyPr>
          <a:lstStyle/>
          <a:p>
            <a:r>
              <a:rPr lang="en-US" sz="3200" dirty="0" err="1">
                <a:solidFill>
                  <a:srgbClr val="FF0000"/>
                </a:solidFill>
                <a:latin typeface="Times New Roman" panose="02020603050405020304" pitchFamily="18" charset="0"/>
                <a:cs typeface="Times New Roman" panose="02020603050405020304" pitchFamily="18" charset="0"/>
              </a:rPr>
              <a:t>Câu</a:t>
            </a:r>
            <a:r>
              <a:rPr lang="en-US" sz="3200" dirty="0">
                <a:solidFill>
                  <a:srgbClr val="FF0000"/>
                </a:solidFill>
                <a:latin typeface="Times New Roman" panose="02020603050405020304" pitchFamily="18" charset="0"/>
                <a:cs typeface="Times New Roman" panose="02020603050405020304" pitchFamily="18" charset="0"/>
              </a:rPr>
              <a:t> 3: </a:t>
            </a:r>
            <a:r>
              <a:rPr lang="en-US" sz="3200" dirty="0" err="1">
                <a:solidFill>
                  <a:srgbClr val="FF0000"/>
                </a:solidFill>
                <a:latin typeface="Times New Roman" panose="02020603050405020304" pitchFamily="18" charset="0"/>
                <a:cs typeface="Times New Roman" panose="02020603050405020304" pitchFamily="18" charset="0"/>
              </a:rPr>
              <a:t>Trùng</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giày</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hình</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dạng</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giống</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cái</a:t>
            </a:r>
            <a:r>
              <a:rPr lang="en-US" sz="3200" dirty="0">
                <a:solidFill>
                  <a:srgbClr val="FF0000"/>
                </a:solidFill>
                <a:latin typeface="Times New Roman" panose="02020603050405020304" pitchFamily="18" charset="0"/>
                <a:cs typeface="Times New Roman" panose="02020603050405020304" pitchFamily="18" charset="0"/>
              </a:rPr>
              <a:t> </a:t>
            </a:r>
            <a:r>
              <a:rPr lang="en-US" sz="3200" dirty="0" err="1">
                <a:solidFill>
                  <a:srgbClr val="FF0000"/>
                </a:solidFill>
                <a:latin typeface="Times New Roman" panose="02020603050405020304" pitchFamily="18" charset="0"/>
                <a:cs typeface="Times New Roman" panose="02020603050405020304" pitchFamily="18" charset="0"/>
              </a:rPr>
              <a:t>gì</a:t>
            </a:r>
            <a:r>
              <a:rPr lang="en-US" sz="3200" dirty="0">
                <a:solidFill>
                  <a:srgbClr val="FF0000"/>
                </a:solidFill>
                <a:latin typeface="Times New Roman" panose="02020603050405020304" pitchFamily="18" charset="0"/>
                <a:cs typeface="Times New Roman" panose="02020603050405020304" pitchFamily="18" charset="0"/>
              </a:rPr>
              <a:t>?</a:t>
            </a:r>
          </a:p>
        </p:txBody>
      </p:sp>
      <p:sp>
        <p:nvSpPr>
          <p:cNvPr id="3" name="TextBox 2">
            <a:extLst>
              <a:ext uri="{FF2B5EF4-FFF2-40B4-BE49-F238E27FC236}">
                <a16:creationId xmlns:a16="http://schemas.microsoft.com/office/drawing/2014/main" id="{B1AFF77F-E1A1-4405-A2DD-D3D42E051AD3}"/>
              </a:ext>
            </a:extLst>
          </p:cNvPr>
          <p:cNvSpPr txBox="1"/>
          <p:nvPr/>
        </p:nvSpPr>
        <p:spPr>
          <a:xfrm>
            <a:off x="1876926" y="2608446"/>
            <a:ext cx="335921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A. </a:t>
            </a:r>
            <a:r>
              <a:rPr lang="en-US" sz="2400" dirty="0" err="1">
                <a:latin typeface="Times New Roman" panose="02020603050405020304" pitchFamily="18" charset="0"/>
                <a:cs typeface="Times New Roman" panose="02020603050405020304" pitchFamily="18" charset="0"/>
              </a:rPr>
              <a:t>Giống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hài</a:t>
            </a:r>
            <a:r>
              <a:rPr lang="en-US" sz="2400"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A935F601-C5FE-48B6-A598-B16451DC7182}"/>
              </a:ext>
            </a:extLst>
          </p:cNvPr>
          <p:cNvSpPr txBox="1"/>
          <p:nvPr/>
        </p:nvSpPr>
        <p:spPr>
          <a:xfrm>
            <a:off x="7429099" y="2587243"/>
            <a:ext cx="314906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B. </a:t>
            </a:r>
            <a:r>
              <a:rPr lang="en-US" sz="2400" dirty="0" err="1">
                <a:latin typeface="Times New Roman" panose="02020603050405020304" pitchFamily="18" charset="0"/>
                <a:cs typeface="Times New Roman" panose="02020603050405020304" pitchFamily="18" charset="0"/>
              </a:rPr>
              <a:t>Giống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dép</a:t>
            </a:r>
            <a:r>
              <a:rPr lang="en-US" sz="2400" dirty="0">
                <a:latin typeface="Times New Roman" panose="02020603050405020304" pitchFamily="18" charset="0"/>
                <a:cs typeface="Times New Roman" panose="02020603050405020304" pitchFamily="18" charset="0"/>
              </a:rPr>
              <a:t>.</a:t>
            </a:r>
          </a:p>
        </p:txBody>
      </p:sp>
      <p:sp>
        <p:nvSpPr>
          <p:cNvPr id="5" name="TextBox 4">
            <a:extLst>
              <a:ext uri="{FF2B5EF4-FFF2-40B4-BE49-F238E27FC236}">
                <a16:creationId xmlns:a16="http://schemas.microsoft.com/office/drawing/2014/main" id="{244D3E68-469A-4620-B74F-CE9B9DBBDC34}"/>
              </a:ext>
            </a:extLst>
          </p:cNvPr>
          <p:cNvSpPr txBox="1"/>
          <p:nvPr/>
        </p:nvSpPr>
        <p:spPr>
          <a:xfrm>
            <a:off x="1876926" y="4179381"/>
            <a:ext cx="335921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 </a:t>
            </a:r>
            <a:r>
              <a:rPr lang="en-US" sz="2400" dirty="0" err="1">
                <a:latin typeface="Times New Roman" panose="02020603050405020304" pitchFamily="18" charset="0"/>
                <a:cs typeface="Times New Roman" panose="02020603050405020304" pitchFamily="18" charset="0"/>
              </a:rPr>
              <a:t>Giống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guốc</a:t>
            </a:r>
            <a:r>
              <a:rPr lang="en-US" sz="2400" dirty="0">
                <a:latin typeface="Times New Roman" panose="02020603050405020304" pitchFamily="18" charset="0"/>
                <a:cs typeface="Times New Roman" panose="02020603050405020304" pitchFamily="18" charset="0"/>
              </a:rPr>
              <a:t>.</a:t>
            </a:r>
          </a:p>
        </p:txBody>
      </p:sp>
      <p:sp>
        <p:nvSpPr>
          <p:cNvPr id="6" name="TextBox 5">
            <a:extLst>
              <a:ext uri="{FF2B5EF4-FFF2-40B4-BE49-F238E27FC236}">
                <a16:creationId xmlns:a16="http://schemas.microsoft.com/office/drawing/2014/main" id="{674C6999-3FA6-40FB-8FFE-F007B91AB425}"/>
              </a:ext>
            </a:extLst>
          </p:cNvPr>
          <p:cNvSpPr txBox="1"/>
          <p:nvPr/>
        </p:nvSpPr>
        <p:spPr>
          <a:xfrm>
            <a:off x="7429099" y="3948548"/>
            <a:ext cx="3359217"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D. </a:t>
            </a:r>
            <a:r>
              <a:rPr lang="en-US" sz="2400" dirty="0" err="1">
                <a:latin typeface="Times New Roman" panose="02020603050405020304" pitchFamily="18" charset="0"/>
                <a:cs typeface="Times New Roman" panose="02020603050405020304" pitchFamily="18" charset="0"/>
              </a:rPr>
              <a:t>Giống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giày</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07551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10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heel(1)">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heel(1)">
                                      <p:cBhvr>
                                        <p:cTn id="30" dur="10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xit" presetSubtype="0" fill="hold" grpId="1" nodeType="clickEffect">
                                  <p:stCondLst>
                                    <p:cond delay="0"/>
                                  </p:stCondLst>
                                  <p:childTnLst>
                                    <p:animEffect transition="out" filter="wipe(down)">
                                      <p:cBhvr>
                                        <p:cTn id="34" dur="180" accel="50000">
                                          <p:stCondLst>
                                            <p:cond delay="1820"/>
                                          </p:stCondLst>
                                        </p:cTn>
                                        <p:tgtEl>
                                          <p:spTgt spid="3"/>
                                        </p:tgtEl>
                                      </p:cBhvr>
                                    </p:animEffect>
                                    <p:anim calcmode="lin" valueType="num">
                                      <p:cBhvr>
                                        <p:cTn id="35" dur="1822" tmFilter="0,0; 0.14,0.31; 0.43,0.73; 0.71,0.91; 1.0,1.0">
                                          <p:stCondLst>
                                            <p:cond delay="0"/>
                                          </p:stCondLst>
                                        </p:cTn>
                                        <p:tgtEl>
                                          <p:spTgt spid="3"/>
                                        </p:tgtEl>
                                        <p:attrNameLst>
                                          <p:attrName>ppt_x</p:attrName>
                                        </p:attrNameLst>
                                      </p:cBhvr>
                                      <p:tavLst>
                                        <p:tav tm="0">
                                          <p:val>
                                            <p:strVal val="ppt_x"/>
                                          </p:val>
                                        </p:tav>
                                        <p:tav tm="100000">
                                          <p:val>
                                            <p:strVal val="#ppt_x+0.25"/>
                                          </p:val>
                                        </p:tav>
                                      </p:tavLst>
                                    </p:anim>
                                    <p:anim calcmode="lin" valueType="num">
                                      <p:cBhvr>
                                        <p:cTn id="36" dur="178">
                                          <p:stCondLst>
                                            <p:cond delay="1822"/>
                                          </p:stCondLst>
                                        </p:cTn>
                                        <p:tgtEl>
                                          <p:spTgt spid="3"/>
                                        </p:tgtEl>
                                        <p:attrNameLst>
                                          <p:attrName>ppt_x</p:attrName>
                                        </p:attrNameLst>
                                      </p:cBhvr>
                                      <p:tavLst>
                                        <p:tav tm="0">
                                          <p:val>
                                            <p:strVal val="ppt_x"/>
                                          </p:val>
                                        </p:tav>
                                        <p:tav tm="100000">
                                          <p:val>
                                            <p:strVal val="ppt_x"/>
                                          </p:val>
                                        </p:tav>
                                      </p:tavLst>
                                    </p:anim>
                                    <p:anim calcmode="lin" valueType="num">
                                      <p:cBhvr>
                                        <p:cTn id="37" dur="664" tmFilter="0.0,0.0;0.25,0.07;0.50,0.2;0.75,0.467;1.0,1.0">
                                          <p:stCondLst>
                                            <p:cond delay="0"/>
                                          </p:stCondLst>
                                        </p:cTn>
                                        <p:tgtEl>
                                          <p:spTgt spid="3"/>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8" dur="664" tmFilter="0, 0; 0.125,0.2665; 0.25,0.4; 0.375,0.465; 0.5,0.5;  0.625,0.535; 0.75,0.6; 0.875,0.7335; 1,1">
                                          <p:stCondLst>
                                            <p:cond delay="664"/>
                                          </p:stCondLst>
                                        </p:cTn>
                                        <p:tgtEl>
                                          <p:spTgt spid="3"/>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9" dur="332" tmFilter="0, 0; 0.125,0.2665; 0.25,0.4; 0.375,0.465; 0.5,0.5;  0.625,0.535; 0.75,0.6; 0.875,0.7335; 1,1">
                                          <p:stCondLst>
                                            <p:cond delay="1324"/>
                                          </p:stCondLst>
                                        </p:cTn>
                                        <p:tgtEl>
                                          <p:spTgt spid="3"/>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40" dur="164" tmFilter="0, 0; 0.125,0.2665; 0.25,0.4; 0.375,0.465; 0.5,0.5;  0.625,0.535; 0.75,0.6; 0.875,0.7335; 1,1">
                                          <p:stCondLst>
                                            <p:cond delay="1656"/>
                                          </p:stCondLst>
                                        </p:cTn>
                                        <p:tgtEl>
                                          <p:spTgt spid="3"/>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41" dur="180" accel="50000">
                                          <p:stCondLst>
                                            <p:cond delay="1820"/>
                                          </p:stCondLst>
                                        </p:cTn>
                                        <p:tgtEl>
                                          <p:spTgt spid="3"/>
                                        </p:tgtEl>
                                        <p:attrNameLst>
                                          <p:attrName>ppt_y</p:attrName>
                                        </p:attrNameLst>
                                      </p:cBhvr>
                                      <p:tavLst>
                                        <p:tav tm="0">
                                          <p:val>
                                            <p:strVal val="ppt_y"/>
                                          </p:val>
                                        </p:tav>
                                        <p:tav tm="100000">
                                          <p:val>
                                            <p:strVal val="ppt_y+ppt_h"/>
                                          </p:val>
                                        </p:tav>
                                      </p:tavLst>
                                    </p:anim>
                                    <p:animScale>
                                      <p:cBhvr>
                                        <p:cTn id="42" dur="26">
                                          <p:stCondLst>
                                            <p:cond delay="620"/>
                                          </p:stCondLst>
                                        </p:cTn>
                                        <p:tgtEl>
                                          <p:spTgt spid="3"/>
                                        </p:tgtEl>
                                      </p:cBhvr>
                                      <p:to x="100000" y="60000"/>
                                    </p:animScale>
                                    <p:animScale>
                                      <p:cBhvr>
                                        <p:cTn id="43" dur="166" decel="50000">
                                          <p:stCondLst>
                                            <p:cond delay="646"/>
                                          </p:stCondLst>
                                        </p:cTn>
                                        <p:tgtEl>
                                          <p:spTgt spid="3"/>
                                        </p:tgtEl>
                                      </p:cBhvr>
                                      <p:to x="100000" y="100000"/>
                                    </p:animScale>
                                    <p:animScale>
                                      <p:cBhvr>
                                        <p:cTn id="44" dur="26">
                                          <p:stCondLst>
                                            <p:cond delay="1312"/>
                                          </p:stCondLst>
                                        </p:cTn>
                                        <p:tgtEl>
                                          <p:spTgt spid="3"/>
                                        </p:tgtEl>
                                      </p:cBhvr>
                                      <p:to x="100000" y="80000"/>
                                    </p:animScale>
                                    <p:animScale>
                                      <p:cBhvr>
                                        <p:cTn id="45" dur="166" decel="50000">
                                          <p:stCondLst>
                                            <p:cond delay="1338"/>
                                          </p:stCondLst>
                                        </p:cTn>
                                        <p:tgtEl>
                                          <p:spTgt spid="3"/>
                                        </p:tgtEl>
                                      </p:cBhvr>
                                      <p:to x="100000" y="100000"/>
                                    </p:animScale>
                                    <p:animScale>
                                      <p:cBhvr>
                                        <p:cTn id="46" dur="26">
                                          <p:stCondLst>
                                            <p:cond delay="1642"/>
                                          </p:stCondLst>
                                        </p:cTn>
                                        <p:tgtEl>
                                          <p:spTgt spid="3"/>
                                        </p:tgtEl>
                                      </p:cBhvr>
                                      <p:to x="100000" y="90000"/>
                                    </p:animScale>
                                    <p:animScale>
                                      <p:cBhvr>
                                        <p:cTn id="47" dur="166" decel="50000">
                                          <p:stCondLst>
                                            <p:cond delay="1668"/>
                                          </p:stCondLst>
                                        </p:cTn>
                                        <p:tgtEl>
                                          <p:spTgt spid="3"/>
                                        </p:tgtEl>
                                      </p:cBhvr>
                                      <p:to x="100000" y="100000"/>
                                    </p:animScale>
                                    <p:animScale>
                                      <p:cBhvr>
                                        <p:cTn id="48" dur="26">
                                          <p:stCondLst>
                                            <p:cond delay="1808"/>
                                          </p:stCondLst>
                                        </p:cTn>
                                        <p:tgtEl>
                                          <p:spTgt spid="3"/>
                                        </p:tgtEl>
                                      </p:cBhvr>
                                      <p:to x="100000" y="95000"/>
                                    </p:animScale>
                                    <p:animScale>
                                      <p:cBhvr>
                                        <p:cTn id="49" dur="166" decel="50000">
                                          <p:stCondLst>
                                            <p:cond delay="1834"/>
                                          </p:stCondLst>
                                        </p:cTn>
                                        <p:tgtEl>
                                          <p:spTgt spid="3"/>
                                        </p:tgtEl>
                                      </p:cBhvr>
                                      <p:to x="100000" y="100000"/>
                                    </p:animScale>
                                    <p:set>
                                      <p:cBhvr>
                                        <p:cTn id="50" dur="1" fill="hold">
                                          <p:stCondLst>
                                            <p:cond delay="1999"/>
                                          </p:stCondLst>
                                        </p:cTn>
                                        <p:tgtEl>
                                          <p:spTgt spid="3"/>
                                        </p:tgtEl>
                                        <p:attrNameLst>
                                          <p:attrName>style.visibility</p:attrName>
                                        </p:attrNameLst>
                                      </p:cBhvr>
                                      <p:to>
                                        <p:strVal val="hidden"/>
                                      </p:to>
                                    </p:set>
                                  </p:childTnLst>
                                </p:cTn>
                              </p:par>
                              <p:par>
                                <p:cTn id="51" presetID="26" presetClass="exit" presetSubtype="0" fill="hold" grpId="1" nodeType="withEffect">
                                  <p:stCondLst>
                                    <p:cond delay="0"/>
                                  </p:stCondLst>
                                  <p:childTnLst>
                                    <p:animEffect transition="out" filter="wipe(down)">
                                      <p:cBhvr>
                                        <p:cTn id="52" dur="180" accel="50000">
                                          <p:stCondLst>
                                            <p:cond delay="1820"/>
                                          </p:stCondLst>
                                        </p:cTn>
                                        <p:tgtEl>
                                          <p:spTgt spid="4"/>
                                        </p:tgtEl>
                                      </p:cBhvr>
                                    </p:animEffect>
                                    <p:anim calcmode="lin" valueType="num">
                                      <p:cBhvr>
                                        <p:cTn id="53"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54"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55"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56"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7"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8"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9"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60" dur="26">
                                          <p:stCondLst>
                                            <p:cond delay="620"/>
                                          </p:stCondLst>
                                        </p:cTn>
                                        <p:tgtEl>
                                          <p:spTgt spid="4"/>
                                        </p:tgtEl>
                                      </p:cBhvr>
                                      <p:to x="100000" y="60000"/>
                                    </p:animScale>
                                    <p:animScale>
                                      <p:cBhvr>
                                        <p:cTn id="61" dur="166" decel="50000">
                                          <p:stCondLst>
                                            <p:cond delay="646"/>
                                          </p:stCondLst>
                                        </p:cTn>
                                        <p:tgtEl>
                                          <p:spTgt spid="4"/>
                                        </p:tgtEl>
                                      </p:cBhvr>
                                      <p:to x="100000" y="100000"/>
                                    </p:animScale>
                                    <p:animScale>
                                      <p:cBhvr>
                                        <p:cTn id="62" dur="26">
                                          <p:stCondLst>
                                            <p:cond delay="1312"/>
                                          </p:stCondLst>
                                        </p:cTn>
                                        <p:tgtEl>
                                          <p:spTgt spid="4"/>
                                        </p:tgtEl>
                                      </p:cBhvr>
                                      <p:to x="100000" y="80000"/>
                                    </p:animScale>
                                    <p:animScale>
                                      <p:cBhvr>
                                        <p:cTn id="63" dur="166" decel="50000">
                                          <p:stCondLst>
                                            <p:cond delay="1338"/>
                                          </p:stCondLst>
                                        </p:cTn>
                                        <p:tgtEl>
                                          <p:spTgt spid="4"/>
                                        </p:tgtEl>
                                      </p:cBhvr>
                                      <p:to x="100000" y="100000"/>
                                    </p:animScale>
                                    <p:animScale>
                                      <p:cBhvr>
                                        <p:cTn id="64" dur="26">
                                          <p:stCondLst>
                                            <p:cond delay="1642"/>
                                          </p:stCondLst>
                                        </p:cTn>
                                        <p:tgtEl>
                                          <p:spTgt spid="4"/>
                                        </p:tgtEl>
                                      </p:cBhvr>
                                      <p:to x="100000" y="90000"/>
                                    </p:animScale>
                                    <p:animScale>
                                      <p:cBhvr>
                                        <p:cTn id="65" dur="166" decel="50000">
                                          <p:stCondLst>
                                            <p:cond delay="1668"/>
                                          </p:stCondLst>
                                        </p:cTn>
                                        <p:tgtEl>
                                          <p:spTgt spid="4"/>
                                        </p:tgtEl>
                                      </p:cBhvr>
                                      <p:to x="100000" y="100000"/>
                                    </p:animScale>
                                    <p:animScale>
                                      <p:cBhvr>
                                        <p:cTn id="66" dur="26">
                                          <p:stCondLst>
                                            <p:cond delay="1808"/>
                                          </p:stCondLst>
                                        </p:cTn>
                                        <p:tgtEl>
                                          <p:spTgt spid="4"/>
                                        </p:tgtEl>
                                      </p:cBhvr>
                                      <p:to x="100000" y="95000"/>
                                    </p:animScale>
                                    <p:animScale>
                                      <p:cBhvr>
                                        <p:cTn id="67" dur="166" decel="50000">
                                          <p:stCondLst>
                                            <p:cond delay="1834"/>
                                          </p:stCondLst>
                                        </p:cTn>
                                        <p:tgtEl>
                                          <p:spTgt spid="4"/>
                                        </p:tgtEl>
                                      </p:cBhvr>
                                      <p:to x="100000" y="100000"/>
                                    </p:animScale>
                                    <p:set>
                                      <p:cBhvr>
                                        <p:cTn id="68" dur="1" fill="hold">
                                          <p:stCondLst>
                                            <p:cond delay="1999"/>
                                          </p:stCondLst>
                                        </p:cTn>
                                        <p:tgtEl>
                                          <p:spTgt spid="4"/>
                                        </p:tgtEl>
                                        <p:attrNameLst>
                                          <p:attrName>style.visibility</p:attrName>
                                        </p:attrNameLst>
                                      </p:cBhvr>
                                      <p:to>
                                        <p:strVal val="hidden"/>
                                      </p:to>
                                    </p:set>
                                  </p:childTnLst>
                                </p:cTn>
                              </p:par>
                              <p:par>
                                <p:cTn id="69" presetID="26" presetClass="exit" presetSubtype="0" fill="hold" grpId="1" nodeType="withEffect">
                                  <p:stCondLst>
                                    <p:cond delay="0"/>
                                  </p:stCondLst>
                                  <p:childTnLst>
                                    <p:animEffect transition="out" filter="wipe(down)">
                                      <p:cBhvr>
                                        <p:cTn id="70" dur="180" accel="50000">
                                          <p:stCondLst>
                                            <p:cond delay="1820"/>
                                          </p:stCondLst>
                                        </p:cTn>
                                        <p:tgtEl>
                                          <p:spTgt spid="5"/>
                                        </p:tgtEl>
                                      </p:cBhvr>
                                    </p:animEffect>
                                    <p:anim calcmode="lin" valueType="num">
                                      <p:cBhvr>
                                        <p:cTn id="71" dur="1822" tmFilter="0,0; 0.14,0.31; 0.43,0.73; 0.71,0.91; 1.0,1.0">
                                          <p:stCondLst>
                                            <p:cond delay="0"/>
                                          </p:stCondLst>
                                        </p:cTn>
                                        <p:tgtEl>
                                          <p:spTgt spid="5"/>
                                        </p:tgtEl>
                                        <p:attrNameLst>
                                          <p:attrName>ppt_x</p:attrName>
                                        </p:attrNameLst>
                                      </p:cBhvr>
                                      <p:tavLst>
                                        <p:tav tm="0">
                                          <p:val>
                                            <p:strVal val="ppt_x"/>
                                          </p:val>
                                        </p:tav>
                                        <p:tav tm="100000">
                                          <p:val>
                                            <p:strVal val="#ppt_x+0.25"/>
                                          </p:val>
                                        </p:tav>
                                      </p:tavLst>
                                    </p:anim>
                                    <p:anim calcmode="lin" valueType="num">
                                      <p:cBhvr>
                                        <p:cTn id="72" dur="178">
                                          <p:stCondLst>
                                            <p:cond delay="1822"/>
                                          </p:stCondLst>
                                        </p:cTn>
                                        <p:tgtEl>
                                          <p:spTgt spid="5"/>
                                        </p:tgtEl>
                                        <p:attrNameLst>
                                          <p:attrName>ppt_x</p:attrName>
                                        </p:attrNameLst>
                                      </p:cBhvr>
                                      <p:tavLst>
                                        <p:tav tm="0">
                                          <p:val>
                                            <p:strVal val="ppt_x"/>
                                          </p:val>
                                        </p:tav>
                                        <p:tav tm="100000">
                                          <p:val>
                                            <p:strVal val="ppt_x"/>
                                          </p:val>
                                        </p:tav>
                                      </p:tavLst>
                                    </p:anim>
                                    <p:anim calcmode="lin" valueType="num">
                                      <p:cBhvr>
                                        <p:cTn id="73" dur="664" tmFilter="0.0,0.0;0.25,0.07;0.50,0.2;0.75,0.467;1.0,1.0">
                                          <p:stCondLst>
                                            <p:cond delay="0"/>
                                          </p:stCondLst>
                                        </p:cTn>
                                        <p:tgtEl>
                                          <p:spTgt spid="5"/>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4" dur="664" tmFilter="0, 0; 0.125,0.2665; 0.25,0.4; 0.375,0.465; 0.5,0.5;  0.625,0.535; 0.75,0.6; 0.875,0.7335; 1,1">
                                          <p:stCondLst>
                                            <p:cond delay="664"/>
                                          </p:stCondLst>
                                        </p:cTn>
                                        <p:tgtEl>
                                          <p:spTgt spid="5"/>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5" dur="332" tmFilter="0, 0; 0.125,0.2665; 0.25,0.4; 0.375,0.465; 0.5,0.5;  0.625,0.535; 0.75,0.6; 0.875,0.7335; 1,1">
                                          <p:stCondLst>
                                            <p:cond delay="1324"/>
                                          </p:stCondLst>
                                        </p:cTn>
                                        <p:tgtEl>
                                          <p:spTgt spid="5"/>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6" dur="164" tmFilter="0, 0; 0.125,0.2665; 0.25,0.4; 0.375,0.465; 0.5,0.5;  0.625,0.535; 0.75,0.6; 0.875,0.7335; 1,1">
                                          <p:stCondLst>
                                            <p:cond delay="1656"/>
                                          </p:stCondLst>
                                        </p:cTn>
                                        <p:tgtEl>
                                          <p:spTgt spid="5"/>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7" dur="180" accel="50000">
                                          <p:stCondLst>
                                            <p:cond delay="1820"/>
                                          </p:stCondLst>
                                        </p:cTn>
                                        <p:tgtEl>
                                          <p:spTgt spid="5"/>
                                        </p:tgtEl>
                                        <p:attrNameLst>
                                          <p:attrName>ppt_y</p:attrName>
                                        </p:attrNameLst>
                                      </p:cBhvr>
                                      <p:tavLst>
                                        <p:tav tm="0">
                                          <p:val>
                                            <p:strVal val="ppt_y"/>
                                          </p:val>
                                        </p:tav>
                                        <p:tav tm="100000">
                                          <p:val>
                                            <p:strVal val="ppt_y+ppt_h"/>
                                          </p:val>
                                        </p:tav>
                                      </p:tavLst>
                                    </p:anim>
                                    <p:animScale>
                                      <p:cBhvr>
                                        <p:cTn id="78" dur="26">
                                          <p:stCondLst>
                                            <p:cond delay="620"/>
                                          </p:stCondLst>
                                        </p:cTn>
                                        <p:tgtEl>
                                          <p:spTgt spid="5"/>
                                        </p:tgtEl>
                                      </p:cBhvr>
                                      <p:to x="100000" y="60000"/>
                                    </p:animScale>
                                    <p:animScale>
                                      <p:cBhvr>
                                        <p:cTn id="79" dur="166" decel="50000">
                                          <p:stCondLst>
                                            <p:cond delay="646"/>
                                          </p:stCondLst>
                                        </p:cTn>
                                        <p:tgtEl>
                                          <p:spTgt spid="5"/>
                                        </p:tgtEl>
                                      </p:cBhvr>
                                      <p:to x="100000" y="100000"/>
                                    </p:animScale>
                                    <p:animScale>
                                      <p:cBhvr>
                                        <p:cTn id="80" dur="26">
                                          <p:stCondLst>
                                            <p:cond delay="1312"/>
                                          </p:stCondLst>
                                        </p:cTn>
                                        <p:tgtEl>
                                          <p:spTgt spid="5"/>
                                        </p:tgtEl>
                                      </p:cBhvr>
                                      <p:to x="100000" y="80000"/>
                                    </p:animScale>
                                    <p:animScale>
                                      <p:cBhvr>
                                        <p:cTn id="81" dur="166" decel="50000">
                                          <p:stCondLst>
                                            <p:cond delay="1338"/>
                                          </p:stCondLst>
                                        </p:cTn>
                                        <p:tgtEl>
                                          <p:spTgt spid="5"/>
                                        </p:tgtEl>
                                      </p:cBhvr>
                                      <p:to x="100000" y="100000"/>
                                    </p:animScale>
                                    <p:animScale>
                                      <p:cBhvr>
                                        <p:cTn id="82" dur="26">
                                          <p:stCondLst>
                                            <p:cond delay="1642"/>
                                          </p:stCondLst>
                                        </p:cTn>
                                        <p:tgtEl>
                                          <p:spTgt spid="5"/>
                                        </p:tgtEl>
                                      </p:cBhvr>
                                      <p:to x="100000" y="90000"/>
                                    </p:animScale>
                                    <p:animScale>
                                      <p:cBhvr>
                                        <p:cTn id="83" dur="166" decel="50000">
                                          <p:stCondLst>
                                            <p:cond delay="1668"/>
                                          </p:stCondLst>
                                        </p:cTn>
                                        <p:tgtEl>
                                          <p:spTgt spid="5"/>
                                        </p:tgtEl>
                                      </p:cBhvr>
                                      <p:to x="100000" y="100000"/>
                                    </p:animScale>
                                    <p:animScale>
                                      <p:cBhvr>
                                        <p:cTn id="84" dur="26">
                                          <p:stCondLst>
                                            <p:cond delay="1808"/>
                                          </p:stCondLst>
                                        </p:cTn>
                                        <p:tgtEl>
                                          <p:spTgt spid="5"/>
                                        </p:tgtEl>
                                      </p:cBhvr>
                                      <p:to x="100000" y="95000"/>
                                    </p:animScale>
                                    <p:animScale>
                                      <p:cBhvr>
                                        <p:cTn id="85" dur="166" decel="50000">
                                          <p:stCondLst>
                                            <p:cond delay="1834"/>
                                          </p:stCondLst>
                                        </p:cTn>
                                        <p:tgtEl>
                                          <p:spTgt spid="5"/>
                                        </p:tgtEl>
                                      </p:cBhvr>
                                      <p:to x="100000" y="100000"/>
                                    </p:animScale>
                                    <p:set>
                                      <p:cBhvr>
                                        <p:cTn id="86" dur="1" fill="hold">
                                          <p:stCondLst>
                                            <p:cond delay="1999"/>
                                          </p:stCondLst>
                                        </p:cTn>
                                        <p:tgtEl>
                                          <p:spTgt spid="5"/>
                                        </p:tgtEl>
                                        <p:attrNameLst>
                                          <p:attrName>style.visibility</p:attrName>
                                        </p:attrNameLst>
                                      </p:cBhvr>
                                      <p:to>
                                        <p:strVal val="hidden"/>
                                      </p:to>
                                    </p:set>
                                  </p:childTnLst>
                                </p:cTn>
                              </p:par>
                            </p:childTnLst>
                          </p:cTn>
                        </p:par>
                        <p:par>
                          <p:cTn id="87" fill="hold">
                            <p:stCondLst>
                              <p:cond delay="2000"/>
                            </p:stCondLst>
                            <p:childTnLst>
                              <p:par>
                                <p:cTn id="88" presetID="32" presetClass="emph" presetSubtype="0" repeatCount="indefinite" fill="hold" grpId="1" nodeType="afterEffect">
                                  <p:stCondLst>
                                    <p:cond delay="0"/>
                                  </p:stCondLst>
                                  <p:childTnLst>
                                    <p:animRot by="120000">
                                      <p:cBhvr>
                                        <p:cTn id="89" dur="100" fill="hold">
                                          <p:stCondLst>
                                            <p:cond delay="0"/>
                                          </p:stCondLst>
                                        </p:cTn>
                                        <p:tgtEl>
                                          <p:spTgt spid="6"/>
                                        </p:tgtEl>
                                        <p:attrNameLst>
                                          <p:attrName>r</p:attrName>
                                        </p:attrNameLst>
                                      </p:cBhvr>
                                    </p:animRot>
                                    <p:animRot by="-240000">
                                      <p:cBhvr>
                                        <p:cTn id="90" dur="200" fill="hold">
                                          <p:stCondLst>
                                            <p:cond delay="200"/>
                                          </p:stCondLst>
                                        </p:cTn>
                                        <p:tgtEl>
                                          <p:spTgt spid="6"/>
                                        </p:tgtEl>
                                        <p:attrNameLst>
                                          <p:attrName>r</p:attrName>
                                        </p:attrNameLst>
                                      </p:cBhvr>
                                    </p:animRot>
                                    <p:animRot by="240000">
                                      <p:cBhvr>
                                        <p:cTn id="91" dur="200" fill="hold">
                                          <p:stCondLst>
                                            <p:cond delay="400"/>
                                          </p:stCondLst>
                                        </p:cTn>
                                        <p:tgtEl>
                                          <p:spTgt spid="6"/>
                                        </p:tgtEl>
                                        <p:attrNameLst>
                                          <p:attrName>r</p:attrName>
                                        </p:attrNameLst>
                                      </p:cBhvr>
                                    </p:animRot>
                                    <p:animRot by="-240000">
                                      <p:cBhvr>
                                        <p:cTn id="92" dur="200" fill="hold">
                                          <p:stCondLst>
                                            <p:cond delay="600"/>
                                          </p:stCondLst>
                                        </p:cTn>
                                        <p:tgtEl>
                                          <p:spTgt spid="6"/>
                                        </p:tgtEl>
                                        <p:attrNameLst>
                                          <p:attrName>r</p:attrName>
                                        </p:attrNameLst>
                                      </p:cBhvr>
                                    </p:animRot>
                                    <p:animRot by="120000">
                                      <p:cBhvr>
                                        <p:cTn id="93" dur="200" fill="hold">
                                          <p:stCondLst>
                                            <p:cond delay="800"/>
                                          </p:stCondLst>
                                        </p:cTn>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3" grpId="1"/>
      <p:bldP spid="4" grpId="0"/>
      <p:bldP spid="4" grpId="1"/>
      <p:bldP spid="5" grpId="0"/>
      <p:bldP spid="5" grpId="1"/>
      <p:bldP spid="6" grpId="0"/>
      <p:bldP spid="6"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ình ảnh Slide cảm ơn, lời kết thúc slide đẹp mắt, chuyên nghiệp">
            <a:extLst>
              <a:ext uri="{FF2B5EF4-FFF2-40B4-BE49-F238E27FC236}">
                <a16:creationId xmlns:a16="http://schemas.microsoft.com/office/drawing/2014/main" id="{560E80C8-F48B-4825-B4D7-99ED83534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5307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2868D7-A956-47EE-83E2-9BEEDE890B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35085"/>
            <a:ext cx="12162970" cy="626414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5DD48899-F03C-4B11-BCFD-D805947E8E98}"/>
              </a:ext>
            </a:extLst>
          </p:cNvPr>
          <p:cNvSpPr txBox="1"/>
          <p:nvPr/>
        </p:nvSpPr>
        <p:spPr>
          <a:xfrm>
            <a:off x="2933700" y="735084"/>
            <a:ext cx="9140536" cy="1477328"/>
          </a:xfrm>
          <a:prstGeom prst="rect">
            <a:avLst/>
          </a:prstGeom>
          <a:noFill/>
        </p:spPr>
        <p:txBody>
          <a:bodyPr wrap="square">
            <a:spAutoFit/>
          </a:bodyPr>
          <a:lstStyle/>
          <a:p>
            <a:r>
              <a:rPr lang="vi-VN" b="0" i="0" dirty="0">
                <a:solidFill>
                  <a:srgbClr val="202122"/>
                </a:solidFill>
                <a:effectLst/>
                <a:latin typeface="Arial" panose="020B0604020202020204" pitchFamily="34" charset="0"/>
              </a:rPr>
              <a:t>Trên mảng xanh ở </a:t>
            </a:r>
            <a:r>
              <a:rPr lang="vi-VN" b="0" i="0" u="none" strike="noStrike" dirty="0">
                <a:solidFill>
                  <a:srgbClr val="0645AD"/>
                </a:solidFill>
                <a:effectLst/>
                <a:latin typeface="Arial" panose="020B0604020202020204" pitchFamily="34" charset="0"/>
                <a:hlinkClick r:id="rId3" tooltip="Ao"/>
              </a:rPr>
              <a:t>ao</a:t>
            </a:r>
            <a:r>
              <a:rPr lang="vi-VN" b="0" i="0" dirty="0">
                <a:solidFill>
                  <a:srgbClr val="202122"/>
                </a:solidFill>
                <a:effectLst/>
                <a:latin typeface="Arial" panose="020B0604020202020204" pitchFamily="34" charset="0"/>
              </a:rPr>
              <a:t>, </a:t>
            </a:r>
            <a:r>
              <a:rPr lang="vi-VN" b="0" i="0" u="none" strike="noStrike" dirty="0">
                <a:solidFill>
                  <a:srgbClr val="0645AD"/>
                </a:solidFill>
                <a:effectLst/>
                <a:latin typeface="Arial" panose="020B0604020202020204" pitchFamily="34" charset="0"/>
                <a:hlinkClick r:id="rId4" tooltip="Hồ"/>
              </a:rPr>
              <a:t>hồ</a:t>
            </a:r>
            <a:r>
              <a:rPr lang="vi-VN" b="0" i="0" dirty="0">
                <a:solidFill>
                  <a:srgbClr val="202122"/>
                </a:solidFill>
                <a:effectLst/>
                <a:latin typeface="Arial" panose="020B0604020202020204" pitchFamily="34" charset="0"/>
              </a:rPr>
              <a:t> hoặc ở vài </a:t>
            </a:r>
            <a:r>
              <a:rPr lang="vi-VN" b="0" i="0" u="none" strike="noStrike" dirty="0">
                <a:solidFill>
                  <a:srgbClr val="0645AD"/>
                </a:solidFill>
                <a:effectLst/>
                <a:latin typeface="Arial" panose="020B0604020202020204" pitchFamily="34" charset="0"/>
                <a:hlinkClick r:id="rId5" tooltip="Giếng"/>
              </a:rPr>
              <a:t>giếng</a:t>
            </a:r>
            <a:r>
              <a:rPr lang="vi-VN" b="0" i="0" dirty="0">
                <a:solidFill>
                  <a:srgbClr val="202122"/>
                </a:solidFill>
                <a:effectLst/>
                <a:latin typeface="Arial" panose="020B0604020202020204" pitchFamily="34" charset="0"/>
              </a:rPr>
              <a:t> ta thường gặp các hạt hình </a:t>
            </a:r>
            <a:r>
              <a:rPr lang="vi-VN" b="0" i="0" u="none" strike="noStrike" dirty="0">
                <a:solidFill>
                  <a:srgbClr val="0645AD"/>
                </a:solidFill>
                <a:effectLst/>
                <a:latin typeface="Arial" panose="020B0604020202020204" pitchFamily="34" charset="0"/>
                <a:hlinkClick r:id="rId6" tooltip="Cầu (định hướng)"/>
              </a:rPr>
              <a:t>cầu</a:t>
            </a:r>
            <a:r>
              <a:rPr lang="vi-VN" b="0" i="0" dirty="0">
                <a:solidFill>
                  <a:srgbClr val="202122"/>
                </a:solidFill>
                <a:effectLst/>
                <a:latin typeface="Arial" panose="020B0604020202020204" pitchFamily="34" charset="0"/>
              </a:rPr>
              <a:t> có </a:t>
            </a:r>
            <a:r>
              <a:rPr lang="vi-VN" b="0" i="0" u="none" strike="noStrike" dirty="0">
                <a:solidFill>
                  <a:srgbClr val="0645AD"/>
                </a:solidFill>
                <a:effectLst/>
                <a:latin typeface="Arial" panose="020B0604020202020204" pitchFamily="34" charset="0"/>
                <a:hlinkClick r:id="rId7" tooltip="Đối xứng"/>
              </a:rPr>
              <a:t>đối xứng</a:t>
            </a:r>
            <a:r>
              <a:rPr lang="vi-VN" b="0" i="0" dirty="0">
                <a:solidFill>
                  <a:srgbClr val="202122"/>
                </a:solidFill>
                <a:effectLst/>
                <a:latin typeface="Arial" panose="020B0604020202020204" pitchFamily="34" charset="0"/>
              </a:rPr>
              <a:t> </a:t>
            </a:r>
            <a:r>
              <a:rPr lang="vi-VN" b="0" i="0" u="none" strike="noStrike" dirty="0">
                <a:solidFill>
                  <a:srgbClr val="0645AD"/>
                </a:solidFill>
                <a:effectLst/>
                <a:latin typeface="Arial" panose="020B0604020202020204" pitchFamily="34" charset="0"/>
                <a:hlinkClick r:id="rId8" tooltip="Mặt Trời"/>
              </a:rPr>
              <a:t>mặt trời</a:t>
            </a:r>
            <a:r>
              <a:rPr lang="vi-VN" b="0" i="0" dirty="0">
                <a:solidFill>
                  <a:srgbClr val="202122"/>
                </a:solidFill>
                <a:effectLst/>
                <a:latin typeface="Arial" panose="020B0604020202020204" pitchFamily="34" charset="0"/>
              </a:rPr>
              <a:t>, đường kính khoảng 1mm </a:t>
            </a:r>
            <a:r>
              <a:rPr lang="vi-VN" b="0" i="0" u="none" strike="noStrike" dirty="0">
                <a:solidFill>
                  <a:srgbClr val="0645AD"/>
                </a:solidFill>
                <a:effectLst/>
                <a:latin typeface="Arial" panose="020B0604020202020204" pitchFamily="34" charset="0"/>
                <a:hlinkClick r:id="rId9" tooltip="Bơi"/>
              </a:rPr>
              <a:t>bơi</a:t>
            </a:r>
            <a:r>
              <a:rPr lang="vi-VN" b="0" i="0" dirty="0">
                <a:solidFill>
                  <a:srgbClr val="202122"/>
                </a:solidFill>
                <a:effectLst/>
                <a:latin typeface="Arial" panose="020B0604020202020204" pitchFamily="34" charset="0"/>
              </a:rPr>
              <a:t> lơ lửng, xoay tròn. Đó là các </a:t>
            </a:r>
            <a:r>
              <a:rPr lang="vi-VN" b="0" i="0" u="none" strike="noStrike" dirty="0">
                <a:solidFill>
                  <a:srgbClr val="0645AD"/>
                </a:solidFill>
                <a:effectLst/>
                <a:latin typeface="Arial" panose="020B0604020202020204" pitchFamily="34" charset="0"/>
                <a:hlinkClick r:id="rId10" tooltip="Tập đoàn trùng roi"/>
              </a:rPr>
              <a:t>tập đoàn trùng roi</a:t>
            </a:r>
            <a:r>
              <a:rPr lang="vi-VN" b="0" i="0" dirty="0">
                <a:solidFill>
                  <a:srgbClr val="202122"/>
                </a:solidFill>
                <a:effectLst/>
                <a:latin typeface="Arial" panose="020B0604020202020204" pitchFamily="34" charset="0"/>
              </a:rPr>
              <a:t> (hay còn gọi là </a:t>
            </a:r>
            <a:r>
              <a:rPr lang="vi-VN" b="0" i="0" u="none" strike="noStrike" dirty="0">
                <a:solidFill>
                  <a:srgbClr val="BA0000"/>
                </a:solidFill>
                <a:effectLst/>
                <a:latin typeface="Arial" panose="020B0604020202020204" pitchFamily="34" charset="0"/>
                <a:hlinkClick r:id="rId11" tooltip="Tập đoàn Vôn-vốc (trang chưa được viết)"/>
              </a:rPr>
              <a:t>tập đoàn Vôn-vốc</a:t>
            </a:r>
            <a:r>
              <a:rPr lang="vi-VN" b="0" i="0" dirty="0">
                <a:solidFill>
                  <a:srgbClr val="202122"/>
                </a:solidFill>
                <a:effectLst/>
                <a:latin typeface="Arial" panose="020B0604020202020204" pitchFamily="34" charset="0"/>
              </a:rPr>
              <a:t> </a:t>
            </a:r>
            <a:r>
              <a:rPr lang="vi-VN" b="0" i="1" dirty="0">
                <a:solidFill>
                  <a:srgbClr val="202122"/>
                </a:solidFill>
                <a:effectLst/>
                <a:latin typeface="Arial" panose="020B0604020202020204" pitchFamily="34" charset="0"/>
              </a:rPr>
              <a:t>(</a:t>
            </a:r>
            <a:r>
              <a:rPr lang="vi-VN" b="0" i="1" u="none" strike="noStrike" dirty="0">
                <a:solidFill>
                  <a:srgbClr val="0645AD"/>
                </a:solidFill>
                <a:effectLst/>
                <a:latin typeface="Arial" panose="020B0604020202020204" pitchFamily="34" charset="0"/>
                <a:hlinkClick r:id="rId12" tooltip="Volvox"/>
              </a:rPr>
              <a:t>Vonvox</a:t>
            </a:r>
            <a:r>
              <a:rPr lang="vi-VN" b="0" i="1" dirty="0">
                <a:solidFill>
                  <a:srgbClr val="202122"/>
                </a:solidFill>
                <a:effectLst/>
                <a:latin typeface="Arial" panose="020B0604020202020204" pitchFamily="34" charset="0"/>
              </a:rPr>
              <a:t>)</a:t>
            </a:r>
            <a:r>
              <a:rPr lang="vi-VN" b="0" i="0" dirty="0">
                <a:solidFill>
                  <a:srgbClr val="202122"/>
                </a:solidFill>
                <a:effectLst/>
                <a:latin typeface="Arial" panose="020B0604020202020204" pitchFamily="34" charset="0"/>
              </a:rPr>
              <a:t>. Mỗi tập đoàn có hàng nghìn cá thể trùng roi hình </a:t>
            </a:r>
            <a:r>
              <a:rPr lang="vi-VN" b="0" i="0" u="none" strike="noStrike" dirty="0">
                <a:solidFill>
                  <a:srgbClr val="BA0000"/>
                </a:solidFill>
                <a:effectLst/>
                <a:latin typeface="Arial" panose="020B0604020202020204" pitchFamily="34" charset="0"/>
                <a:hlinkClick r:id="rId13" tooltip="Quả lê (trang chưa được viết)"/>
              </a:rPr>
              <a:t>quả lê</a:t>
            </a:r>
            <a:r>
              <a:rPr lang="vi-VN" b="0" i="0" dirty="0">
                <a:solidFill>
                  <a:srgbClr val="202122"/>
                </a:solidFill>
                <a:effectLst/>
                <a:latin typeface="Arial" panose="020B0604020202020204" pitchFamily="34" charset="0"/>
              </a:rPr>
              <a:t> có 2 </a:t>
            </a:r>
            <a:r>
              <a:rPr lang="vi-VN" b="0" i="0" u="none" strike="noStrike" dirty="0">
                <a:solidFill>
                  <a:srgbClr val="0645AD"/>
                </a:solidFill>
                <a:effectLst/>
                <a:latin typeface="Arial" panose="020B0604020202020204" pitchFamily="34" charset="0"/>
                <a:hlinkClick r:id="rId14" tooltip="Roi"/>
              </a:rPr>
              <a:t>roi</a:t>
            </a:r>
            <a:r>
              <a:rPr lang="vi-VN" b="0" i="0" dirty="0">
                <a:solidFill>
                  <a:srgbClr val="202122"/>
                </a:solidFill>
                <a:effectLst/>
                <a:latin typeface="Arial" panose="020B0604020202020204" pitchFamily="34" charset="0"/>
              </a:rPr>
              <a:t> xếp thành một lớp bề </a:t>
            </a:r>
            <a:r>
              <a:rPr lang="vi-VN" b="0" i="0" u="none" strike="noStrike" dirty="0">
                <a:solidFill>
                  <a:srgbClr val="BA0000"/>
                </a:solidFill>
                <a:effectLst/>
                <a:latin typeface="Arial" panose="020B0604020202020204" pitchFamily="34" charset="0"/>
                <a:hlinkClick r:id="rId15" tooltip="Mặ (trang chưa được viết)"/>
              </a:rPr>
              <a:t>mặt</a:t>
            </a:r>
            <a:r>
              <a:rPr lang="vi-VN" b="0" i="0" dirty="0">
                <a:solidFill>
                  <a:srgbClr val="202122"/>
                </a:solidFill>
                <a:effectLst/>
                <a:latin typeface="Arial" panose="020B0604020202020204" pitchFamily="34" charset="0"/>
              </a:rPr>
              <a:t>, roi hướng ra ngoài giúp </a:t>
            </a:r>
            <a:r>
              <a:rPr lang="vi-VN" b="0" i="0" u="none" strike="noStrike" dirty="0">
                <a:solidFill>
                  <a:srgbClr val="0645AD"/>
                </a:solidFill>
                <a:effectLst/>
                <a:latin typeface="Arial" panose="020B0604020202020204" pitchFamily="34" charset="0"/>
                <a:hlinkClick r:id="rId16" tooltip="Tập đoàn"/>
              </a:rPr>
              <a:t>tập đoàn</a:t>
            </a:r>
            <a:r>
              <a:rPr lang="vi-VN" b="0" i="0" dirty="0">
                <a:solidFill>
                  <a:srgbClr val="202122"/>
                </a:solidFill>
                <a:effectLst/>
                <a:latin typeface="Arial" panose="020B0604020202020204" pitchFamily="34" charset="0"/>
              </a:rPr>
              <a:t> di chuyển. Tập đoàn trùng roi sinh sản vừa </a:t>
            </a:r>
            <a:r>
              <a:rPr lang="vi-VN" b="0" i="0" u="none" strike="noStrike" dirty="0">
                <a:solidFill>
                  <a:srgbClr val="0645AD"/>
                </a:solidFill>
                <a:effectLst/>
                <a:latin typeface="Arial" panose="020B0604020202020204" pitchFamily="34" charset="0"/>
                <a:hlinkClick r:id="rId17" tooltip="Sinh sản vô tính"/>
              </a:rPr>
              <a:t>vô tính</a:t>
            </a:r>
            <a:r>
              <a:rPr lang="vi-VN" b="0" i="0" dirty="0">
                <a:solidFill>
                  <a:srgbClr val="202122"/>
                </a:solidFill>
                <a:effectLst/>
                <a:latin typeface="Arial" panose="020B0604020202020204" pitchFamily="34" charset="0"/>
              </a:rPr>
              <a:t> vừa </a:t>
            </a:r>
            <a:r>
              <a:rPr lang="vi-VN" b="0" i="0" u="none" strike="noStrike" dirty="0">
                <a:solidFill>
                  <a:srgbClr val="0645AD"/>
                </a:solidFill>
                <a:effectLst/>
                <a:latin typeface="Arial" panose="020B0604020202020204" pitchFamily="34" charset="0"/>
                <a:hlinkClick r:id="rId18" tooltip="Hữu tính"/>
              </a:rPr>
              <a:t>hữu tính</a:t>
            </a:r>
            <a:r>
              <a:rPr lang="vi-VN" b="0" i="0" dirty="0">
                <a:solidFill>
                  <a:srgbClr val="202122"/>
                </a:solidFill>
                <a:effectLst/>
                <a:latin typeface="Arial" panose="020B0604020202020204" pitchFamily="34" charset="0"/>
              </a:rPr>
              <a:t>:</a:t>
            </a:r>
            <a:endParaRPr lang="en-US" dirty="0"/>
          </a:p>
        </p:txBody>
      </p:sp>
      <p:sp>
        <p:nvSpPr>
          <p:cNvPr id="10" name="TextBox 9">
            <a:extLst>
              <a:ext uri="{FF2B5EF4-FFF2-40B4-BE49-F238E27FC236}">
                <a16:creationId xmlns:a16="http://schemas.microsoft.com/office/drawing/2014/main" id="{59D74079-78F2-4009-837B-AD1C9E5A7D09}"/>
              </a:ext>
            </a:extLst>
          </p:cNvPr>
          <p:cNvSpPr txBox="1"/>
          <p:nvPr/>
        </p:nvSpPr>
        <p:spPr>
          <a:xfrm>
            <a:off x="3992252" y="2152830"/>
            <a:ext cx="8170718" cy="923330"/>
          </a:xfrm>
          <a:prstGeom prst="rect">
            <a:avLst/>
          </a:prstGeom>
          <a:noFill/>
        </p:spPr>
        <p:txBody>
          <a:bodyPr wrap="square">
            <a:spAutoFit/>
          </a:bodyPr>
          <a:lstStyle/>
          <a:p>
            <a:r>
              <a:rPr lang="en-US" b="0" i="1"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Sinh</a:t>
            </a:r>
            <a:r>
              <a:rPr lang="en-US" b="0" i="1"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sản</a:t>
            </a:r>
            <a:r>
              <a:rPr lang="en-US" b="0" i="1"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vô</a:t>
            </a:r>
            <a:r>
              <a:rPr lang="en-US" b="0" i="1" dirty="0">
                <a:solidFill>
                  <a:srgbClr val="202122"/>
                </a:solidFill>
                <a:effectLst/>
                <a:latin typeface="Arial" panose="020B0604020202020204" pitchFamily="34" charset="0"/>
              </a:rPr>
              <a:t> </a:t>
            </a:r>
            <a:r>
              <a:rPr lang="en-US" b="0" i="1" dirty="0" err="1">
                <a:solidFill>
                  <a:srgbClr val="202122"/>
                </a:solidFill>
                <a:effectLst/>
                <a:latin typeface="Arial" panose="020B0604020202020204" pitchFamily="34" charset="0"/>
              </a:rPr>
              <a:t>tính</a:t>
            </a:r>
            <a:r>
              <a:rPr lang="en-US" b="0" i="0" dirty="0">
                <a:solidFill>
                  <a:srgbClr val="202122"/>
                </a:solidFill>
                <a:effectLst/>
                <a:latin typeface="Arial" panose="020B0604020202020204" pitchFamily="34" charset="0"/>
              </a:rPr>
              <a:t> ở </a:t>
            </a:r>
            <a:r>
              <a:rPr lang="en-US" b="0" i="0" dirty="0" err="1">
                <a:solidFill>
                  <a:srgbClr val="202122"/>
                </a:solidFill>
                <a:effectLst/>
                <a:latin typeface="Arial" panose="020B0604020202020204" pitchFamily="34" charset="0"/>
              </a:rPr>
              <a:t>tập</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đoàn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trùng</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roi</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chỉ</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có</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một</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số</a:t>
            </a:r>
            <a:r>
              <a:rPr lang="en-US" b="0" i="0" dirty="0">
                <a:solidFill>
                  <a:srgbClr val="202122"/>
                </a:solidFill>
                <a:effectLst/>
                <a:latin typeface="Arial" panose="020B0604020202020204" pitchFamily="34" charset="0"/>
              </a:rPr>
              <a:t> </a:t>
            </a:r>
            <a:r>
              <a:rPr lang="en-US" b="0" i="0" u="none" strike="noStrike" dirty="0" err="1">
                <a:solidFill>
                  <a:srgbClr val="0645AD"/>
                </a:solidFill>
                <a:effectLst/>
                <a:latin typeface="Arial" panose="020B0604020202020204" pitchFamily="34" charset="0"/>
                <a:hlinkClick r:id="rId19" tooltip="Cá thể"/>
              </a:rPr>
              <a:t>cá</a:t>
            </a:r>
            <a:r>
              <a:rPr lang="en-US" b="0" i="0" u="none" strike="noStrike" dirty="0">
                <a:solidFill>
                  <a:srgbClr val="0645AD"/>
                </a:solidFill>
                <a:effectLst/>
                <a:latin typeface="Arial" panose="020B0604020202020204" pitchFamily="34" charset="0"/>
                <a:hlinkClick r:id="rId19" tooltip="Cá thể"/>
              </a:rPr>
              <a:t> </a:t>
            </a:r>
            <a:r>
              <a:rPr lang="en-US" b="0" i="0" u="none" strike="noStrike" dirty="0" err="1">
                <a:solidFill>
                  <a:srgbClr val="0645AD"/>
                </a:solidFill>
                <a:effectLst/>
                <a:latin typeface="Arial" panose="020B0604020202020204" pitchFamily="34" charset="0"/>
                <a:hlinkClick r:id="rId19" tooltip="Cá thể"/>
              </a:rPr>
              <a:t>thể</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chìm</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vào</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trong</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rồi</a:t>
            </a:r>
            <a:r>
              <a:rPr lang="en-US" b="0" i="0" dirty="0">
                <a:solidFill>
                  <a:srgbClr val="202122"/>
                </a:solidFill>
                <a:effectLst/>
                <a:latin typeface="Arial" panose="020B0604020202020204" pitchFamily="34" charset="0"/>
              </a:rPr>
              <a:t> </a:t>
            </a:r>
            <a:r>
              <a:rPr lang="en-US" b="0" i="0" u="none" strike="noStrike" dirty="0" err="1">
                <a:solidFill>
                  <a:srgbClr val="BA0000"/>
                </a:solidFill>
                <a:effectLst/>
                <a:latin typeface="Arial" panose="020B0604020202020204" pitchFamily="34" charset="0"/>
                <a:hlinkClick r:id="rId20" tooltip="Phân chia (trang chưa được viết)"/>
              </a:rPr>
              <a:t>phân</a:t>
            </a:r>
            <a:r>
              <a:rPr lang="en-US" b="0" i="0" u="none" strike="noStrike" dirty="0">
                <a:solidFill>
                  <a:srgbClr val="BA0000"/>
                </a:solidFill>
                <a:effectLst/>
                <a:latin typeface="Arial" panose="020B0604020202020204" pitchFamily="34" charset="0"/>
                <a:hlinkClick r:id="rId20" tooltip="Phân chia (trang chưa được viết)"/>
              </a:rPr>
              <a:t> chia</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để</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cho</a:t>
            </a:r>
            <a:r>
              <a:rPr lang="en-US" b="0" i="0" dirty="0">
                <a:solidFill>
                  <a:srgbClr val="202122"/>
                </a:solidFill>
                <a:effectLst/>
                <a:latin typeface="Arial" panose="020B0604020202020204" pitchFamily="34" charset="0"/>
              </a:rPr>
              <a:t> ra </a:t>
            </a:r>
            <a:r>
              <a:rPr lang="en-US" b="0" i="0" u="none" strike="noStrike" dirty="0" err="1">
                <a:solidFill>
                  <a:srgbClr val="0645AD"/>
                </a:solidFill>
                <a:effectLst/>
                <a:latin typeface="Arial" panose="020B0604020202020204" pitchFamily="34" charset="0"/>
                <a:hlinkClick r:id="rId16" tooltip="Tập đoàn"/>
              </a:rPr>
              <a:t>tập</a:t>
            </a:r>
            <a:r>
              <a:rPr lang="en-US" b="0" i="0" u="none" strike="noStrike" dirty="0">
                <a:solidFill>
                  <a:srgbClr val="0645AD"/>
                </a:solidFill>
                <a:effectLst/>
                <a:latin typeface="Arial" panose="020B0604020202020204" pitchFamily="34" charset="0"/>
                <a:hlinkClick r:id="rId16" tooltip="Tập đoàn"/>
              </a:rPr>
              <a:t> </a:t>
            </a:r>
            <a:r>
              <a:rPr lang="en-US" b="0" i="0" u="none" strike="noStrike" dirty="0" err="1">
                <a:solidFill>
                  <a:srgbClr val="0645AD"/>
                </a:solidFill>
                <a:effectLst/>
                <a:latin typeface="Arial" panose="020B0604020202020204" pitchFamily="34" charset="0"/>
                <a:hlinkClick r:id="rId16" tooltip="Tập đoàn"/>
              </a:rPr>
              <a:t>đoàn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mới</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nằm</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trong</a:t>
            </a:r>
            <a:r>
              <a:rPr lang="en-US" b="0" i="0" dirty="0">
                <a:solidFill>
                  <a:srgbClr val="202122"/>
                </a:solidFill>
                <a:effectLst/>
                <a:latin typeface="Arial" panose="020B0604020202020204" pitchFamily="34" charset="0"/>
              </a:rPr>
              <a:t> </a:t>
            </a:r>
            <a:r>
              <a:rPr lang="en-US" b="0" i="0" u="none" strike="noStrike" dirty="0" err="1">
                <a:solidFill>
                  <a:srgbClr val="0645AD"/>
                </a:solidFill>
                <a:effectLst/>
                <a:latin typeface="Arial" panose="020B0604020202020204" pitchFamily="34" charset="0"/>
                <a:hlinkClick r:id="rId16" tooltip="Tập đoàn"/>
              </a:rPr>
              <a:t>tập</a:t>
            </a:r>
            <a:r>
              <a:rPr lang="en-US" b="0" i="0" u="none" strike="noStrike" dirty="0">
                <a:solidFill>
                  <a:srgbClr val="0645AD"/>
                </a:solidFill>
                <a:effectLst/>
                <a:latin typeface="Arial" panose="020B0604020202020204" pitchFamily="34" charset="0"/>
                <a:hlinkClick r:id="rId16" tooltip="Tập đoàn"/>
              </a:rPr>
              <a:t> </a:t>
            </a:r>
            <a:r>
              <a:rPr lang="en-US" b="0" i="0" u="none" strike="noStrike" dirty="0" err="1">
                <a:solidFill>
                  <a:srgbClr val="0645AD"/>
                </a:solidFill>
                <a:effectLst/>
                <a:latin typeface="Arial" panose="020B0604020202020204" pitchFamily="34" charset="0"/>
                <a:hlinkClick r:id="rId16" tooltip="Tập đoàn"/>
              </a:rPr>
              <a:t>đoàn</a:t>
            </a:r>
            <a:r>
              <a:rPr lang="en-US" b="0" i="0" dirty="0">
                <a:solidFill>
                  <a:srgbClr val="202122"/>
                </a:solidFill>
                <a:effectLst/>
                <a:latin typeface="Arial" panose="020B0604020202020204" pitchFamily="34" charset="0"/>
              </a:rPr>
              <a:t> </a:t>
            </a:r>
            <a:r>
              <a:rPr lang="en-US" b="0" i="0" u="none" strike="noStrike" dirty="0" err="1">
                <a:solidFill>
                  <a:srgbClr val="0645AD"/>
                </a:solidFill>
                <a:effectLst/>
                <a:latin typeface="Arial" panose="020B0604020202020204" pitchFamily="34" charset="0"/>
                <a:hlinkClick r:id="rId21" tooltip="Mẹ"/>
              </a:rPr>
              <a:t>mẹ</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Tập</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đoàn</a:t>
            </a:r>
            <a:r>
              <a:rPr lang="en-US" b="0" i="0" dirty="0">
                <a:solidFill>
                  <a:srgbClr val="202122"/>
                </a:solidFill>
                <a:effectLst/>
                <a:latin typeface="Arial" panose="020B0604020202020204" pitchFamily="34" charset="0"/>
              </a:rPr>
              <a:t> con </a:t>
            </a:r>
            <a:r>
              <a:rPr lang="en-US" b="0" i="0" dirty="0" err="1">
                <a:solidFill>
                  <a:srgbClr val="202122"/>
                </a:solidFill>
                <a:effectLst/>
                <a:latin typeface="Arial" panose="020B0604020202020204" pitchFamily="34" charset="0"/>
              </a:rPr>
              <a:t>muốn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thoát</a:t>
            </a:r>
            <a:r>
              <a:rPr lang="en-US" b="0" i="0" dirty="0">
                <a:solidFill>
                  <a:srgbClr val="202122"/>
                </a:solidFill>
                <a:effectLst/>
                <a:latin typeface="Arial" panose="020B0604020202020204" pitchFamily="34" charset="0"/>
              </a:rPr>
              <a:t> ra </a:t>
            </a:r>
            <a:r>
              <a:rPr lang="en-US" b="0" i="0" dirty="0" err="1">
                <a:solidFill>
                  <a:srgbClr val="202122"/>
                </a:solidFill>
                <a:effectLst/>
                <a:latin typeface="Arial" panose="020B0604020202020204" pitchFamily="34" charset="0"/>
              </a:rPr>
              <a:t>ngoài</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phải</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đợi</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tập</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đoàn</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mẹ</a:t>
            </a:r>
            <a:r>
              <a:rPr lang="en-US" b="0" i="0" dirty="0">
                <a:solidFill>
                  <a:srgbClr val="202122"/>
                </a:solidFill>
                <a:effectLst/>
                <a:latin typeface="Arial" panose="020B0604020202020204" pitchFamily="34" charset="0"/>
              </a:rPr>
              <a:t> </a:t>
            </a:r>
            <a:r>
              <a:rPr lang="en-US" b="0" i="0" u="none" strike="noStrike" dirty="0" err="1">
                <a:solidFill>
                  <a:srgbClr val="0645AD"/>
                </a:solidFill>
                <a:effectLst/>
                <a:latin typeface="Arial" panose="020B0604020202020204" pitchFamily="34" charset="0"/>
                <a:hlinkClick r:id="rId22" tooltip="Chết"/>
              </a:rPr>
              <a:t>chết</a:t>
            </a:r>
            <a:r>
              <a:rPr lang="en-US" b="0" i="0" dirty="0">
                <a:solidFill>
                  <a:srgbClr val="202122"/>
                </a:solidFill>
                <a:effectLst/>
                <a:latin typeface="Arial" panose="020B0604020202020204" pitchFamily="34" charset="0"/>
              </a:rPr>
              <a:t> </a:t>
            </a:r>
            <a:r>
              <a:rPr lang="en-US" b="0" i="0" dirty="0" err="1">
                <a:solidFill>
                  <a:srgbClr val="202122"/>
                </a:solidFill>
                <a:effectLst/>
                <a:latin typeface="Arial" panose="020B0604020202020204" pitchFamily="34" charset="0"/>
              </a:rPr>
              <a:t>đi</a:t>
            </a:r>
            <a:endParaRPr lang="en-US" dirty="0"/>
          </a:p>
        </p:txBody>
      </p:sp>
      <p:sp>
        <p:nvSpPr>
          <p:cNvPr id="12" name="TextBox 11">
            <a:extLst>
              <a:ext uri="{FF2B5EF4-FFF2-40B4-BE49-F238E27FC236}">
                <a16:creationId xmlns:a16="http://schemas.microsoft.com/office/drawing/2014/main" id="{53E87982-E68D-497C-95B8-A0E6D8E28FD8}"/>
              </a:ext>
            </a:extLst>
          </p:cNvPr>
          <p:cNvSpPr txBox="1"/>
          <p:nvPr/>
        </p:nvSpPr>
        <p:spPr>
          <a:xfrm>
            <a:off x="4042064" y="3143782"/>
            <a:ext cx="8267700" cy="1477328"/>
          </a:xfrm>
          <a:prstGeom prst="rect">
            <a:avLst/>
          </a:prstGeom>
          <a:noFill/>
        </p:spPr>
        <p:txBody>
          <a:bodyPr wrap="square">
            <a:spAutoFit/>
          </a:bodyPr>
          <a:lstStyle/>
          <a:p>
            <a:pPr algn="l"/>
            <a:r>
              <a:rPr lang="en-US" b="0" i="1" dirty="0">
                <a:solidFill>
                  <a:srgbClr val="202122"/>
                </a:solidFill>
                <a:effectLst/>
                <a:latin typeface="Arial" panose="020B0604020202020204" pitchFamily="34" charset="0"/>
              </a:rPr>
              <a:t>+ </a:t>
            </a:r>
            <a:r>
              <a:rPr lang="vi-VN" b="0" i="1" dirty="0">
                <a:solidFill>
                  <a:srgbClr val="202122"/>
                </a:solidFill>
                <a:effectLst/>
                <a:latin typeface="Arial" panose="020B0604020202020204" pitchFamily="34" charset="0"/>
              </a:rPr>
              <a:t>Sinh sản hữu tính</a:t>
            </a:r>
            <a:r>
              <a:rPr lang="vi-VN" b="0" i="0" dirty="0">
                <a:solidFill>
                  <a:srgbClr val="202122"/>
                </a:solidFill>
                <a:effectLst/>
                <a:latin typeface="Arial" panose="020B0604020202020204" pitchFamily="34" charset="0"/>
              </a:rPr>
              <a:t> thì một số cá thể rụng </a:t>
            </a:r>
            <a:r>
              <a:rPr lang="vi-VN" b="0" i="0" u="none" strike="noStrike" dirty="0">
                <a:solidFill>
                  <a:srgbClr val="0645AD"/>
                </a:solidFill>
                <a:effectLst/>
                <a:latin typeface="Arial" panose="020B0604020202020204" pitchFamily="34" charset="0"/>
                <a:hlinkClick r:id="rId14" tooltip="Roi"/>
              </a:rPr>
              <a:t>roi</a:t>
            </a:r>
            <a:r>
              <a:rPr lang="vi-VN" b="0" i="0" dirty="0">
                <a:solidFill>
                  <a:srgbClr val="202122"/>
                </a:solidFill>
                <a:effectLst/>
                <a:latin typeface="Arial" panose="020B0604020202020204" pitchFamily="34" charset="0"/>
              </a:rPr>
              <a:t> chuyển trực tiếp thành giao tử </a:t>
            </a:r>
            <a:r>
              <a:rPr lang="vi-VN" b="0" i="0" u="none" strike="noStrike" dirty="0">
                <a:solidFill>
                  <a:srgbClr val="BA0000"/>
                </a:solidFill>
                <a:effectLst/>
                <a:latin typeface="Arial" panose="020B0604020202020204" pitchFamily="34" charset="0"/>
                <a:hlinkClick r:id="rId23" tooltip="Cái (trang chưa được viết)"/>
              </a:rPr>
              <a:t>cái</a:t>
            </a:r>
            <a:r>
              <a:rPr lang="vi-VN" b="0" i="0" dirty="0">
                <a:solidFill>
                  <a:srgbClr val="202122"/>
                </a:solidFill>
                <a:effectLst/>
                <a:latin typeface="Arial" panose="020B0604020202020204" pitchFamily="34" charset="0"/>
              </a:rPr>
              <a:t>. Một số cá thể khác biến thành </a:t>
            </a:r>
            <a:r>
              <a:rPr lang="vi-VN" b="0" i="0" u="none" strike="noStrike" dirty="0">
                <a:solidFill>
                  <a:srgbClr val="0645AD"/>
                </a:solidFill>
                <a:effectLst/>
                <a:latin typeface="Arial" panose="020B0604020202020204" pitchFamily="34" charset="0"/>
                <a:hlinkClick r:id="rId24" tooltip="Tế bào"/>
              </a:rPr>
              <a:t>tế bào</a:t>
            </a:r>
            <a:r>
              <a:rPr lang="vi-VN" b="0" i="0" dirty="0">
                <a:solidFill>
                  <a:srgbClr val="202122"/>
                </a:solidFill>
                <a:effectLst/>
                <a:latin typeface="Arial" panose="020B0604020202020204" pitchFamily="34" charset="0"/>
              </a:rPr>
              <a:t> đực, mỗi tế bào </a:t>
            </a:r>
            <a:r>
              <a:rPr lang="vi-VN" b="0" i="0" u="none" strike="noStrike" dirty="0">
                <a:solidFill>
                  <a:srgbClr val="0645AD"/>
                </a:solidFill>
                <a:effectLst/>
                <a:latin typeface="Arial" panose="020B0604020202020204" pitchFamily="34" charset="0"/>
                <a:hlinkClick r:id="rId25" tooltip="Đực"/>
              </a:rPr>
              <a:t>đực</a:t>
            </a:r>
            <a:r>
              <a:rPr lang="vi-VN" b="0" i="0" dirty="0">
                <a:solidFill>
                  <a:srgbClr val="202122"/>
                </a:solidFill>
                <a:effectLst/>
                <a:latin typeface="Arial" panose="020B0604020202020204" pitchFamily="34" charset="0"/>
              </a:rPr>
              <a:t> phân chia để cho hàng trăm giao tử đực có roi bơi. </a:t>
            </a:r>
            <a:r>
              <a:rPr lang="vi-VN" b="0" i="0" u="none" strike="noStrike" dirty="0">
                <a:solidFill>
                  <a:srgbClr val="0645AD"/>
                </a:solidFill>
                <a:effectLst/>
                <a:latin typeface="Arial" panose="020B0604020202020204" pitchFamily="34" charset="0"/>
                <a:hlinkClick r:id="rId26" tooltip="Giao tử"/>
              </a:rPr>
              <a:t>Giao tử</a:t>
            </a:r>
            <a:r>
              <a:rPr lang="vi-VN" b="0" i="0" dirty="0">
                <a:solidFill>
                  <a:srgbClr val="202122"/>
                </a:solidFill>
                <a:effectLst/>
                <a:latin typeface="Arial" panose="020B0604020202020204" pitchFamily="34" charset="0"/>
              </a:rPr>
              <a:t> đực sau khi được tung vào </a:t>
            </a:r>
            <a:r>
              <a:rPr lang="vi-VN" b="0" i="0" u="none" strike="noStrike" dirty="0">
                <a:solidFill>
                  <a:srgbClr val="0645AD"/>
                </a:solidFill>
                <a:effectLst/>
                <a:latin typeface="Arial" panose="020B0604020202020204" pitchFamily="34" charset="0"/>
                <a:hlinkClick r:id="rId27" tooltip="Nước"/>
              </a:rPr>
              <a:t>nước</a:t>
            </a:r>
            <a:r>
              <a:rPr lang="vi-VN" b="0" i="0" dirty="0">
                <a:solidFill>
                  <a:srgbClr val="202122"/>
                </a:solidFill>
                <a:effectLst/>
                <a:latin typeface="Arial" panose="020B0604020202020204" pitchFamily="34" charset="0"/>
              </a:rPr>
              <a:t> tìm đến giao tử cái thành </a:t>
            </a:r>
            <a:r>
              <a:rPr lang="vi-VN" b="0" i="0" u="none" strike="noStrike" dirty="0">
                <a:solidFill>
                  <a:srgbClr val="0645AD"/>
                </a:solidFill>
                <a:effectLst/>
                <a:latin typeface="Arial" panose="020B0604020202020204" pitchFamily="34" charset="0"/>
                <a:hlinkClick r:id="rId28" tooltip="Hợp tử"/>
              </a:rPr>
              <a:t>hợp tử</a:t>
            </a:r>
            <a:r>
              <a:rPr lang="vi-VN" b="0" i="0" dirty="0">
                <a:solidFill>
                  <a:srgbClr val="202122"/>
                </a:solidFill>
                <a:effectLst/>
                <a:latin typeface="Arial" panose="020B0604020202020204" pitchFamily="34" charset="0"/>
              </a:rPr>
              <a:t>. Hợp tử phân cắt cho ra tập đoàn mới bên ngoài tập đoàn mẹ.</a:t>
            </a:r>
          </a:p>
        </p:txBody>
      </p:sp>
      <p:pic>
        <p:nvPicPr>
          <p:cNvPr id="14" name="Picture 13">
            <a:extLst>
              <a:ext uri="{FF2B5EF4-FFF2-40B4-BE49-F238E27FC236}">
                <a16:creationId xmlns:a16="http://schemas.microsoft.com/office/drawing/2014/main" id="{1A263AB9-14D1-49CE-851D-565666CD2B96}"/>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743200" y="4645589"/>
            <a:ext cx="6750291" cy="235200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6" name="Hexagon 15">
            <a:extLst>
              <a:ext uri="{FF2B5EF4-FFF2-40B4-BE49-F238E27FC236}">
                <a16:creationId xmlns:a16="http://schemas.microsoft.com/office/drawing/2014/main" id="{14B3F42F-7429-4E3A-ADC7-80C2EE62A490}"/>
              </a:ext>
            </a:extLst>
          </p:cNvPr>
          <p:cNvSpPr/>
          <p:nvPr/>
        </p:nvSpPr>
        <p:spPr>
          <a:xfrm>
            <a:off x="3796147" y="43143"/>
            <a:ext cx="3006436" cy="667462"/>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1" u="sng" dirty="0" err="1">
                <a:ln w="0"/>
                <a:solidFill>
                  <a:schemeClr val="tx1"/>
                </a:solidFill>
                <a:effectLst>
                  <a:outerShdw blurRad="38100" dist="19050" dir="2700000" algn="tl" rotWithShape="0">
                    <a:schemeClr val="dk1">
                      <a:alpha val="40000"/>
                    </a:schemeClr>
                  </a:outerShdw>
                </a:effectLst>
                <a:latin typeface="Linux Libertine"/>
              </a:rPr>
              <a:t>Tập</a:t>
            </a:r>
            <a:r>
              <a:rPr lang="en-US" b="1" i="1" u="sng" dirty="0">
                <a:ln w="0"/>
                <a:solidFill>
                  <a:schemeClr val="tx1"/>
                </a:solidFill>
                <a:effectLst>
                  <a:outerShdw blurRad="38100" dist="19050" dir="2700000" algn="tl" rotWithShape="0">
                    <a:schemeClr val="dk1">
                      <a:alpha val="40000"/>
                    </a:schemeClr>
                  </a:outerShdw>
                </a:effectLst>
                <a:latin typeface="Linux Libertine"/>
              </a:rPr>
              <a:t> </a:t>
            </a:r>
            <a:r>
              <a:rPr lang="en-US" b="1" i="1" u="sng" dirty="0" err="1">
                <a:ln w="0"/>
                <a:solidFill>
                  <a:schemeClr val="tx1"/>
                </a:solidFill>
                <a:effectLst>
                  <a:outerShdw blurRad="38100" dist="19050" dir="2700000" algn="tl" rotWithShape="0">
                    <a:schemeClr val="dk1">
                      <a:alpha val="40000"/>
                    </a:schemeClr>
                  </a:outerShdw>
                </a:effectLst>
                <a:latin typeface="Linux Libertine"/>
              </a:rPr>
              <a:t>đoàn</a:t>
            </a:r>
            <a:r>
              <a:rPr lang="en-US" b="1" i="1" u="sng" dirty="0">
                <a:ln w="0"/>
                <a:solidFill>
                  <a:schemeClr val="tx1"/>
                </a:solidFill>
                <a:effectLst>
                  <a:outerShdw blurRad="38100" dist="19050" dir="2700000" algn="tl" rotWithShape="0">
                    <a:schemeClr val="dk1">
                      <a:alpha val="40000"/>
                    </a:schemeClr>
                  </a:outerShdw>
                </a:effectLst>
                <a:latin typeface="Linux Libertine"/>
              </a:rPr>
              <a:t> </a:t>
            </a:r>
            <a:r>
              <a:rPr lang="en-US" b="1" i="1" u="sng" dirty="0" err="1">
                <a:ln w="0"/>
                <a:solidFill>
                  <a:schemeClr val="tx1"/>
                </a:solidFill>
                <a:effectLst>
                  <a:outerShdw blurRad="38100" dist="19050" dir="2700000" algn="tl" rotWithShape="0">
                    <a:schemeClr val="dk1">
                      <a:alpha val="40000"/>
                    </a:schemeClr>
                  </a:outerShdw>
                </a:effectLst>
                <a:latin typeface="Linux Libertine"/>
              </a:rPr>
              <a:t>trùng</a:t>
            </a:r>
            <a:r>
              <a:rPr lang="en-US" b="1" i="1" u="sng" dirty="0">
                <a:ln w="0"/>
                <a:solidFill>
                  <a:schemeClr val="tx1"/>
                </a:solidFill>
                <a:effectLst>
                  <a:outerShdw blurRad="38100" dist="19050" dir="2700000" algn="tl" rotWithShape="0">
                    <a:schemeClr val="dk1">
                      <a:alpha val="40000"/>
                    </a:schemeClr>
                  </a:outerShdw>
                </a:effectLst>
                <a:latin typeface="Linux Libertine"/>
              </a:rPr>
              <a:t> </a:t>
            </a:r>
            <a:r>
              <a:rPr lang="en-US" b="1" i="1" u="sng" dirty="0" err="1">
                <a:ln w="0"/>
                <a:solidFill>
                  <a:schemeClr val="tx1"/>
                </a:solidFill>
                <a:effectLst>
                  <a:outerShdw blurRad="38100" dist="19050" dir="2700000" algn="tl" rotWithShape="0">
                    <a:schemeClr val="dk1">
                      <a:alpha val="40000"/>
                    </a:schemeClr>
                  </a:outerShdw>
                </a:effectLst>
                <a:latin typeface="Linux Libertine"/>
              </a:rPr>
              <a:t>roi</a:t>
            </a:r>
            <a:endParaRPr lang="en-US" b="1" i="1" u="sng" dirty="0">
              <a:ln w="0"/>
              <a:solidFill>
                <a:schemeClr val="tx1"/>
              </a:solidFill>
              <a:effectLst>
                <a:outerShdw blurRad="38100" dist="19050" dir="2700000" algn="tl" rotWithShape="0">
                  <a:schemeClr val="dk1">
                    <a:alpha val="40000"/>
                  </a:schemeClr>
                </a:outerShdw>
              </a:effectLst>
              <a:latin typeface="Linux Libertine"/>
            </a:endParaRPr>
          </a:p>
        </p:txBody>
      </p:sp>
    </p:spTree>
    <p:extLst>
      <p:ext uri="{BB962C8B-B14F-4D97-AF65-F5344CB8AC3E}">
        <p14:creationId xmlns:p14="http://schemas.microsoft.com/office/powerpoint/2010/main" val="8137266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1000"/>
                                        <p:tgtEl>
                                          <p:spTgt spid="10"/>
                                        </p:tgtEl>
                                      </p:cBhvr>
                                    </p:animEffect>
                                    <p:anim calcmode="lin" valueType="num">
                                      <p:cBhvr>
                                        <p:cTn id="29" dur="1000" fill="hold"/>
                                        <p:tgtEl>
                                          <p:spTgt spid="10"/>
                                        </p:tgtEl>
                                        <p:attrNameLst>
                                          <p:attrName>ppt_x</p:attrName>
                                        </p:attrNameLst>
                                      </p:cBhvr>
                                      <p:tavLst>
                                        <p:tav tm="0">
                                          <p:val>
                                            <p:strVal val="#ppt_x"/>
                                          </p:val>
                                        </p:tav>
                                        <p:tav tm="100000">
                                          <p:val>
                                            <p:strVal val="#ppt_x"/>
                                          </p:val>
                                        </p:tav>
                                      </p:tavLst>
                                    </p:anim>
                                    <p:anim calcmode="lin" valueType="num">
                                      <p:cBhvr>
                                        <p:cTn id="3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1000"/>
                                        <p:tgtEl>
                                          <p:spTgt spid="14"/>
                                        </p:tgtEl>
                                      </p:cBhvr>
                                    </p:animEffect>
                                    <p:anim calcmode="lin" valueType="num">
                                      <p:cBhvr>
                                        <p:cTn id="43" dur="1000" fill="hold"/>
                                        <p:tgtEl>
                                          <p:spTgt spid="14"/>
                                        </p:tgtEl>
                                        <p:attrNameLst>
                                          <p:attrName>ppt_x</p:attrName>
                                        </p:attrNameLst>
                                      </p:cBhvr>
                                      <p:tavLst>
                                        <p:tav tm="0">
                                          <p:val>
                                            <p:strVal val="#ppt_x"/>
                                          </p:val>
                                        </p:tav>
                                        <p:tav tm="100000">
                                          <p:val>
                                            <p:strVal val="#ppt_x"/>
                                          </p:val>
                                        </p:tav>
                                      </p:tavLst>
                                    </p:anim>
                                    <p:anim calcmode="lin" valueType="num">
                                      <p:cBhvr>
                                        <p:cTn id="4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5427AC1D-18F7-41E3-890A-2F4EEFD79103}"/>
              </a:ext>
            </a:extLst>
          </p:cNvPr>
          <p:cNvSpPr/>
          <p:nvPr/>
        </p:nvSpPr>
        <p:spPr>
          <a:xfrm>
            <a:off x="4287981" y="180110"/>
            <a:ext cx="2671083" cy="657288"/>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i="1" u="sng" dirty="0">
                <a:ln w="0"/>
                <a:solidFill>
                  <a:schemeClr val="tx1"/>
                </a:solidFill>
                <a:effectLst>
                  <a:outerShdw blurRad="38100" dist="19050" dir="2700000" algn="tl" rotWithShape="0">
                    <a:schemeClr val="dk1">
                      <a:alpha val="40000"/>
                    </a:schemeClr>
                  </a:outerShdw>
                </a:effectLst>
                <a:latin typeface="Linux Libertine"/>
              </a:rPr>
              <a:t>Dinh dưỡng</a:t>
            </a:r>
          </a:p>
          <a:p>
            <a:pPr algn="ct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3">
            <a:extLst>
              <a:ext uri="{FF2B5EF4-FFF2-40B4-BE49-F238E27FC236}">
                <a16:creationId xmlns:a16="http://schemas.microsoft.com/office/drawing/2014/main" id="{64E244AF-4B26-4C26-9CB6-5042DB61DBD8}"/>
              </a:ext>
            </a:extLst>
          </p:cNvPr>
          <p:cNvSpPr>
            <a:spLocks noChangeArrowheads="1"/>
          </p:cNvSpPr>
          <p:nvPr/>
        </p:nvSpPr>
        <p:spPr bwMode="auto">
          <a:xfrm>
            <a:off x="0" y="-138499"/>
            <a:ext cx="2359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 name="Picture 12">
            <a:extLst>
              <a:ext uri="{FF2B5EF4-FFF2-40B4-BE49-F238E27FC236}">
                <a16:creationId xmlns:a16="http://schemas.microsoft.com/office/drawing/2014/main" id="{8AF8053D-28ED-4FBA-B4E6-F27D02874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474" y="1371600"/>
            <a:ext cx="9628908" cy="5486400"/>
          </a:xfrm>
          <a:prstGeom prst="rect">
            <a:avLst/>
          </a:prstGeom>
        </p:spPr>
      </p:pic>
      <p:sp>
        <p:nvSpPr>
          <p:cNvPr id="18" name="TextBox 17">
            <a:extLst>
              <a:ext uri="{FF2B5EF4-FFF2-40B4-BE49-F238E27FC236}">
                <a16:creationId xmlns:a16="http://schemas.microsoft.com/office/drawing/2014/main" id="{191026EF-063F-4297-A37E-F2B74DC885D4}"/>
              </a:ext>
            </a:extLst>
          </p:cNvPr>
          <p:cNvSpPr txBox="1"/>
          <p:nvPr/>
        </p:nvSpPr>
        <p:spPr>
          <a:xfrm>
            <a:off x="3051463" y="2080921"/>
            <a:ext cx="6715991" cy="2308324"/>
          </a:xfrm>
          <a:prstGeom prst="rect">
            <a:avLst/>
          </a:prstGeom>
          <a:noFill/>
        </p:spPr>
        <p:txBody>
          <a:bodyPr wrap="square">
            <a:spAutoFit/>
          </a:bodyPr>
          <a:lstStyle/>
          <a:p>
            <a:r>
              <a:rPr lang="vi-VN" b="0" i="0" dirty="0">
                <a:solidFill>
                  <a:srgbClr val="202122"/>
                </a:solidFill>
                <a:effectLst/>
                <a:latin typeface="Arial" panose="020B0604020202020204" pitchFamily="34" charset="0"/>
              </a:rPr>
              <a:t>Ở nơi có </a:t>
            </a:r>
            <a:r>
              <a:rPr lang="vi-VN" b="0" i="0" u="none" strike="noStrike" dirty="0">
                <a:solidFill>
                  <a:srgbClr val="0645AD"/>
                </a:solidFill>
                <a:effectLst/>
                <a:latin typeface="Arial" panose="020B0604020202020204" pitchFamily="34" charset="0"/>
                <a:hlinkClick r:id="rId3" tooltip="Ánh sáng"/>
              </a:rPr>
              <a:t>ánh sáng</a:t>
            </a:r>
            <a:r>
              <a:rPr lang="vi-VN" b="0" i="0" dirty="0">
                <a:solidFill>
                  <a:srgbClr val="202122"/>
                </a:solidFill>
                <a:effectLst/>
                <a:latin typeface="Arial" panose="020B0604020202020204" pitchFamily="34" charset="0"/>
              </a:rPr>
              <a:t> trùng roi dinh dưỡng như thực vật (tự dưỡng). Nếu cho chúng vào chỗ tối lâu ngày chúng sẽ mất dần màu xanh và sẽ chuyển sang dị dưỡng. Chúng vẫn sống được nhờ đồng hoá những chất hữu cơ có sẵn hoà tan do các sinh vật khác chết phân huỷ ra (dị dưỡng). Hô hấp của trùng roi nhờ sự trao đổi </a:t>
            </a:r>
            <a:r>
              <a:rPr lang="vi-VN" b="0" i="0" u="none" strike="noStrike" dirty="0">
                <a:solidFill>
                  <a:srgbClr val="0645AD"/>
                </a:solidFill>
                <a:effectLst/>
                <a:latin typeface="Arial" panose="020B0604020202020204" pitchFamily="34" charset="0"/>
                <a:hlinkClick r:id="rId4" tooltip="Chất khí"/>
              </a:rPr>
              <a:t>khí</a:t>
            </a:r>
            <a:r>
              <a:rPr lang="vi-VN" b="0" i="0" dirty="0">
                <a:solidFill>
                  <a:srgbClr val="202122"/>
                </a:solidFill>
                <a:effectLst/>
                <a:latin typeface="Arial" panose="020B0604020202020204" pitchFamily="34" charset="0"/>
              </a:rPr>
              <a:t> qua màng </a:t>
            </a:r>
            <a:r>
              <a:rPr lang="vi-VN" b="0" i="0" u="none" strike="noStrike" dirty="0">
                <a:solidFill>
                  <a:srgbClr val="0645AD"/>
                </a:solidFill>
                <a:effectLst/>
                <a:latin typeface="Arial" panose="020B0604020202020204" pitchFamily="34" charset="0"/>
                <a:hlinkClick r:id="rId5" tooltip="Tế bào"/>
              </a:rPr>
              <a:t>tế bào</a:t>
            </a:r>
            <a:r>
              <a:rPr lang="vi-VN" b="0" i="0" dirty="0">
                <a:solidFill>
                  <a:srgbClr val="202122"/>
                </a:solidFill>
                <a:effectLst/>
                <a:latin typeface="Arial" panose="020B0604020202020204" pitchFamily="34" charset="0"/>
              </a:rPr>
              <a:t>. Không bào co bóp tập trung nước thừa cùng sản phẩm tiết rồi thải ra ngoài, góp phần điều chỉnh áp suất </a:t>
            </a:r>
            <a:r>
              <a:rPr lang="vi-VN" b="0" i="0" u="none" strike="noStrike" dirty="0">
                <a:solidFill>
                  <a:srgbClr val="0645AD"/>
                </a:solidFill>
                <a:effectLst/>
                <a:latin typeface="Arial" panose="020B0604020202020204" pitchFamily="34" charset="0"/>
                <a:hlinkClick r:id="rId6" tooltip="Thẩm thấu"/>
              </a:rPr>
              <a:t>thẩm thấu</a:t>
            </a:r>
            <a:r>
              <a:rPr lang="vi-VN" b="0" i="0" dirty="0">
                <a:solidFill>
                  <a:srgbClr val="202122"/>
                </a:solidFill>
                <a:effectLst/>
                <a:latin typeface="Arial" panose="020B0604020202020204" pitchFamily="34" charset="0"/>
              </a:rPr>
              <a:t> của cơ thể.</a:t>
            </a:r>
            <a:endParaRPr lang="en-US" dirty="0"/>
          </a:p>
        </p:txBody>
      </p:sp>
      <p:pic>
        <p:nvPicPr>
          <p:cNvPr id="17" name="Picture 16">
            <a:extLst>
              <a:ext uri="{FF2B5EF4-FFF2-40B4-BE49-F238E27FC236}">
                <a16:creationId xmlns:a16="http://schemas.microsoft.com/office/drawing/2014/main" id="{BD8905F5-1AC6-4614-B0B5-864F0257A1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2382" y="4541645"/>
            <a:ext cx="4393054" cy="2163955"/>
          </a:xfrm>
          <a:prstGeom prst="rect">
            <a:avLst/>
          </a:prstGeom>
          <a:ln>
            <a:noFill/>
          </a:ln>
          <a:effectLst>
            <a:softEdge rad="112500"/>
          </a:effectLst>
        </p:spPr>
      </p:pic>
    </p:spTree>
    <p:extLst>
      <p:ext uri="{BB962C8B-B14F-4D97-AF65-F5344CB8AC3E}">
        <p14:creationId xmlns:p14="http://schemas.microsoft.com/office/powerpoint/2010/main" val="36921512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5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animEffect transition="in" filter="fade">
                                      <p:cBhvr>
                                        <p:cTn id="21" dur="1000"/>
                                        <p:tgtEl>
                                          <p:spTgt spid="18">
                                            <p:txEl>
                                              <p:pRg st="0" end="0"/>
                                            </p:txEl>
                                          </p:spTgt>
                                        </p:tgtEl>
                                      </p:cBhvr>
                                    </p:animEffect>
                                    <p:anim calcmode="lin" valueType="num">
                                      <p:cBhvr>
                                        <p:cTn id="22" dur="10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xagon 1">
            <a:extLst>
              <a:ext uri="{FF2B5EF4-FFF2-40B4-BE49-F238E27FC236}">
                <a16:creationId xmlns:a16="http://schemas.microsoft.com/office/drawing/2014/main" id="{82FBE782-CA09-495F-A14A-C786F5AB6C22}"/>
              </a:ext>
            </a:extLst>
          </p:cNvPr>
          <p:cNvSpPr/>
          <p:nvPr/>
        </p:nvSpPr>
        <p:spPr>
          <a:xfrm>
            <a:off x="3647034" y="637310"/>
            <a:ext cx="3505200" cy="706582"/>
          </a:xfrm>
          <a:prstGeom prst="hexag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0" i="0" dirty="0" err="1">
                <a:solidFill>
                  <a:srgbClr val="000000"/>
                </a:solidFill>
                <a:effectLst/>
                <a:latin typeface="Linux Libertine"/>
              </a:rPr>
              <a:t>Sinh</a:t>
            </a:r>
            <a:r>
              <a:rPr lang="en-US" b="0" i="0" dirty="0">
                <a:solidFill>
                  <a:srgbClr val="000000"/>
                </a:solidFill>
                <a:effectLst/>
                <a:latin typeface="Linux Libertine"/>
              </a:rPr>
              <a:t> </a:t>
            </a:r>
            <a:r>
              <a:rPr lang="en-US" b="0" i="0" dirty="0" err="1">
                <a:solidFill>
                  <a:srgbClr val="000000"/>
                </a:solidFill>
                <a:effectLst/>
                <a:latin typeface="Linux Libertine"/>
              </a:rPr>
              <a:t>sản</a:t>
            </a:r>
            <a:endParaRPr lang="en-US" b="0" i="0" dirty="0">
              <a:solidFill>
                <a:srgbClr val="000000"/>
              </a:solidFill>
              <a:effectLst/>
              <a:latin typeface="Linux Libertine"/>
            </a:endParaRPr>
          </a:p>
          <a:p>
            <a:pPr algn="ctr"/>
            <a:endParaRPr lang="en-US" dirty="0"/>
          </a:p>
        </p:txBody>
      </p:sp>
      <p:pic>
        <p:nvPicPr>
          <p:cNvPr id="4" name="Picture 3">
            <a:extLst>
              <a:ext uri="{FF2B5EF4-FFF2-40B4-BE49-F238E27FC236}">
                <a16:creationId xmlns:a16="http://schemas.microsoft.com/office/drawing/2014/main" id="{336D5BE8-E438-441D-B8B8-83453BFC6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418" y="1704110"/>
            <a:ext cx="9795164" cy="5153890"/>
          </a:xfrm>
          <a:prstGeom prst="rect">
            <a:avLst/>
          </a:prstGeom>
        </p:spPr>
      </p:pic>
      <p:sp>
        <p:nvSpPr>
          <p:cNvPr id="6" name="TextBox 5">
            <a:extLst>
              <a:ext uri="{FF2B5EF4-FFF2-40B4-BE49-F238E27FC236}">
                <a16:creationId xmlns:a16="http://schemas.microsoft.com/office/drawing/2014/main" id="{AEC5443B-C978-40B9-B89B-05B426820D24}"/>
              </a:ext>
            </a:extLst>
          </p:cNvPr>
          <p:cNvSpPr txBox="1"/>
          <p:nvPr/>
        </p:nvSpPr>
        <p:spPr>
          <a:xfrm>
            <a:off x="3051463" y="2420265"/>
            <a:ext cx="6466609" cy="1754326"/>
          </a:xfrm>
          <a:prstGeom prst="rect">
            <a:avLst/>
          </a:prstGeom>
          <a:noFill/>
        </p:spPr>
        <p:txBody>
          <a:bodyPr wrap="square">
            <a:spAutoFit/>
          </a:bodyPr>
          <a:lstStyle/>
          <a:p>
            <a:r>
              <a:rPr lang="vi-VN" b="0" i="0" dirty="0">
                <a:solidFill>
                  <a:srgbClr val="202122"/>
                </a:solidFill>
                <a:effectLst/>
                <a:latin typeface="Arial" panose="020B0604020202020204" pitchFamily="34" charset="0"/>
              </a:rPr>
              <a:t>Trùng roi sinh sản vào khoảng cuối xuân, đầu mùa hạ, thường là sinh sản vô tính rất nhanh. Khi sinh sản, nhân phía sau cơ thể phân đôi trước, sau đó chất nguyên sinh và các bào quan lần lượt phân chia. Cuối cùng, cá thể phân đôi theo chiếu dọc cơ thể tạo thành 2 trùng roi mới. Gọi tắt là sinh sản vô tính theo cách phân đôi theo chiều dọc cơ thể.</a:t>
            </a:r>
            <a:endParaRPr lang="en-US" dirty="0"/>
          </a:p>
        </p:txBody>
      </p:sp>
      <p:pic>
        <p:nvPicPr>
          <p:cNvPr id="8" name="Picture 7">
            <a:extLst>
              <a:ext uri="{FF2B5EF4-FFF2-40B4-BE49-F238E27FC236}">
                <a16:creationId xmlns:a16="http://schemas.microsoft.com/office/drawing/2014/main" id="{9838881F-8E4A-4524-9011-62E180D6AE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475" y="4534809"/>
            <a:ext cx="5353050" cy="17240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18878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3CD155-1098-4125-8397-9DDEE65622ED}"/>
              </a:ext>
            </a:extLst>
          </p:cNvPr>
          <p:cNvSpPr/>
          <p:nvPr/>
        </p:nvSpPr>
        <p:spPr>
          <a:xfrm>
            <a:off x="741145" y="404261"/>
            <a:ext cx="3224463" cy="44276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B0F0"/>
                </a:solidFill>
                <a:latin typeface="Times New Roman" panose="02020603050405020304" pitchFamily="18" charset="0"/>
                <a:cs typeface="Times New Roman" panose="02020603050405020304" pitchFamily="18" charset="0"/>
              </a:rPr>
              <a:t>Đoàn</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Nguyễn</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Mỹ</a:t>
            </a:r>
            <a:r>
              <a:rPr lang="en-US" dirty="0">
                <a:solidFill>
                  <a:srgbClr val="00B0F0"/>
                </a:solidFill>
                <a:latin typeface="Times New Roman" panose="02020603050405020304" pitchFamily="18" charset="0"/>
                <a:cs typeface="Times New Roman" panose="02020603050405020304" pitchFamily="18" charset="0"/>
              </a:rPr>
              <a:t> </a:t>
            </a:r>
            <a:r>
              <a:rPr lang="en-US" dirty="0" err="1">
                <a:solidFill>
                  <a:srgbClr val="00B0F0"/>
                </a:solidFill>
                <a:latin typeface="Times New Roman" panose="02020603050405020304" pitchFamily="18" charset="0"/>
                <a:cs typeface="Times New Roman" panose="02020603050405020304" pitchFamily="18" charset="0"/>
              </a:rPr>
              <a:t>Ngọc</a:t>
            </a:r>
            <a:endParaRPr lang="en-US" dirty="0">
              <a:solidFill>
                <a:srgbClr val="00B0F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6960DFF-2E9F-4B98-B2D6-3C792D756A08}"/>
              </a:ext>
            </a:extLst>
          </p:cNvPr>
          <p:cNvPicPr>
            <a:picLocks noChangeAspect="1"/>
          </p:cNvPicPr>
          <p:nvPr/>
        </p:nvPicPr>
        <p:blipFill>
          <a:blip r:embed="rId3"/>
          <a:stretch>
            <a:fillRect/>
          </a:stretch>
        </p:blipFill>
        <p:spPr>
          <a:xfrm>
            <a:off x="1497116" y="1263368"/>
            <a:ext cx="1712520" cy="2029653"/>
          </a:xfrm>
          <a:prstGeom prst="rect">
            <a:avLst/>
          </a:prstGeom>
        </p:spPr>
      </p:pic>
      <p:sp>
        <p:nvSpPr>
          <p:cNvPr id="2" name="Oval 1">
            <a:extLst>
              <a:ext uri="{FF2B5EF4-FFF2-40B4-BE49-F238E27FC236}">
                <a16:creationId xmlns:a16="http://schemas.microsoft.com/office/drawing/2014/main" id="{AA657CE2-CDC7-46DF-8DD1-54430AC41221}"/>
              </a:ext>
            </a:extLst>
          </p:cNvPr>
          <p:cNvSpPr/>
          <p:nvPr/>
        </p:nvSpPr>
        <p:spPr>
          <a:xfrm>
            <a:off x="4682403" y="668544"/>
            <a:ext cx="2812774" cy="832690"/>
          </a:xfrm>
          <a:prstGeom prst="ellipse">
            <a:avLst/>
          </a:prstGeom>
          <a:solidFill>
            <a:schemeClr val="accent4">
              <a:lumMod val="40000"/>
              <a:lumOff val="6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rgbClr val="FF0000"/>
                </a:solidFill>
                <a:effectLst>
                  <a:glow rad="228600">
                    <a:schemeClr val="accent5">
                      <a:satMod val="175000"/>
                      <a:alpha val="40000"/>
                    </a:schemeClr>
                  </a:glow>
                </a:effectLst>
              </a:rPr>
              <a:t>Trùng</a:t>
            </a:r>
            <a:r>
              <a:rPr lang="en-US" sz="3200" dirty="0">
                <a:solidFill>
                  <a:srgbClr val="FF0000"/>
                </a:solidFill>
                <a:effectLst>
                  <a:glow rad="228600">
                    <a:schemeClr val="accent5">
                      <a:satMod val="175000"/>
                      <a:alpha val="40000"/>
                    </a:schemeClr>
                  </a:glow>
                </a:effectLst>
              </a:rPr>
              <a:t> </a:t>
            </a:r>
            <a:r>
              <a:rPr lang="en-US" sz="3200" dirty="0" err="1">
                <a:solidFill>
                  <a:srgbClr val="FF0000"/>
                </a:solidFill>
                <a:effectLst>
                  <a:glow rad="228600">
                    <a:schemeClr val="accent5">
                      <a:satMod val="175000"/>
                      <a:alpha val="40000"/>
                    </a:schemeClr>
                  </a:glow>
                </a:effectLst>
              </a:rPr>
              <a:t>lỗ</a:t>
            </a:r>
            <a:endParaRPr lang="en-US" sz="3200" dirty="0">
              <a:solidFill>
                <a:srgbClr val="FF0000"/>
              </a:solidFill>
              <a:effectLst>
                <a:glow rad="228600">
                  <a:schemeClr val="accent5">
                    <a:satMod val="175000"/>
                    <a:alpha val="40000"/>
                  </a:schemeClr>
                </a:glow>
              </a:effectLst>
            </a:endParaRPr>
          </a:p>
        </p:txBody>
      </p:sp>
      <p:pic>
        <p:nvPicPr>
          <p:cNvPr id="9" name="Picture 8">
            <a:extLst>
              <a:ext uri="{FF2B5EF4-FFF2-40B4-BE49-F238E27FC236}">
                <a16:creationId xmlns:a16="http://schemas.microsoft.com/office/drawing/2014/main" id="{5D322C63-9ABA-45CB-A009-DB8EA5324A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1936" y="3095719"/>
            <a:ext cx="4988127" cy="3358020"/>
          </a:xfrm>
          <a:prstGeom prst="rect">
            <a:avLst/>
          </a:prstGeom>
        </p:spPr>
      </p:pic>
      <p:sp>
        <p:nvSpPr>
          <p:cNvPr id="12" name="Cloud 11">
            <a:extLst>
              <a:ext uri="{FF2B5EF4-FFF2-40B4-BE49-F238E27FC236}">
                <a16:creationId xmlns:a16="http://schemas.microsoft.com/office/drawing/2014/main" id="{70F4C293-53F7-4C40-9FC6-79AB19B86010}"/>
              </a:ext>
            </a:extLst>
          </p:cNvPr>
          <p:cNvSpPr/>
          <p:nvPr/>
        </p:nvSpPr>
        <p:spPr>
          <a:xfrm>
            <a:off x="7920777" y="404261"/>
            <a:ext cx="3628724" cy="2463866"/>
          </a:xfrm>
          <a:prstGeom prst="cloud">
            <a:avLst/>
          </a:prstGeom>
          <a:solidFill>
            <a:srgbClr val="FFFF00"/>
          </a:solidFill>
          <a:ln>
            <a:noFill/>
          </a:ln>
          <a:effectLst/>
          <a:scene3d>
            <a:camera prst="orthographicFront">
              <a:rot lat="0" lon="0" rev="0"/>
            </a:camera>
            <a:lightRig rig="chilly" dir="t">
              <a:rot lat="0" lon="0" rev="18480000"/>
            </a:lightRig>
          </a:scene3d>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tx1"/>
                </a:solidFill>
                <a:latin typeface="Times New Roman" panose="02020603050405020304" pitchFamily="18" charset="0"/>
                <a:cs typeface="Times New Roman" panose="02020603050405020304" pitchFamily="18" charset="0"/>
              </a:rPr>
              <a:t>Hình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ảnh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trùng</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lỗ</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quan</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sát</a:t>
            </a:r>
            <a:r>
              <a:rPr lang="en-US" sz="2800" dirty="0">
                <a:solidFill>
                  <a:schemeClr val="tx1"/>
                </a:solidFill>
                <a:latin typeface="Times New Roman" panose="02020603050405020304" pitchFamily="18" charset="0"/>
                <a:cs typeface="Times New Roman" panose="02020603050405020304" pitchFamily="18" charset="0"/>
              </a:rPr>
              <a:t> d</a:t>
            </a:r>
            <a:r>
              <a:rPr lang="vi-VN" sz="2800" dirty="0">
                <a:solidFill>
                  <a:schemeClr val="tx1"/>
                </a:solidFill>
                <a:latin typeface="Times New Roman" panose="02020603050405020304" pitchFamily="18" charset="0"/>
                <a:cs typeface="Times New Roman" panose="02020603050405020304" pitchFamily="18" charset="0"/>
              </a:rPr>
              <a:t>ư</a:t>
            </a:r>
            <a:r>
              <a:rPr lang="en-US" sz="2800" dirty="0" err="1">
                <a:solidFill>
                  <a:schemeClr val="tx1"/>
                </a:solidFill>
                <a:latin typeface="Times New Roman" panose="02020603050405020304" pitchFamily="18" charset="0"/>
                <a:cs typeface="Times New Roman" panose="02020603050405020304" pitchFamily="18" charset="0"/>
              </a:rPr>
              <a:t>ới</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kính</a:t>
            </a:r>
            <a:r>
              <a:rPr lang="en-US" sz="2800" dirty="0">
                <a:solidFill>
                  <a:schemeClr val="tx1"/>
                </a:solidFill>
                <a:latin typeface="Times New Roman" panose="02020603050405020304" pitchFamily="18" charset="0"/>
                <a:cs typeface="Times New Roman" panose="02020603050405020304" pitchFamily="18" charset="0"/>
              </a:rPr>
              <a:t> </a:t>
            </a:r>
            <a:r>
              <a:rPr lang="en-US" sz="2800" dirty="0" err="1">
                <a:solidFill>
                  <a:schemeClr val="tx1"/>
                </a:solidFill>
                <a:latin typeface="Times New Roman" panose="02020603050405020304" pitchFamily="18" charset="0"/>
                <a:cs typeface="Times New Roman" panose="02020603050405020304" pitchFamily="18" charset="0"/>
              </a:rPr>
              <a:t>hiển</a:t>
            </a:r>
            <a:r>
              <a:rPr lang="en-US" sz="2800" dirty="0">
                <a:solidFill>
                  <a:schemeClr val="tx1"/>
                </a:solidFill>
                <a:latin typeface="Times New Roman" panose="02020603050405020304" pitchFamily="18" charset="0"/>
                <a:cs typeface="Times New Roman" panose="02020603050405020304" pitchFamily="18" charset="0"/>
              </a:rPr>
              <a:t> vi</a:t>
            </a:r>
          </a:p>
        </p:txBody>
      </p:sp>
      <p:pic>
        <p:nvPicPr>
          <p:cNvPr id="5" name="Picture 4">
            <a:extLst>
              <a:ext uri="{FF2B5EF4-FFF2-40B4-BE49-F238E27FC236}">
                <a16:creationId xmlns:a16="http://schemas.microsoft.com/office/drawing/2014/main" id="{653DA362-202F-4B71-BAA4-8D5DBF189D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0241" y="2531445"/>
            <a:ext cx="2089939" cy="3657393"/>
          </a:xfrm>
          <a:prstGeom prst="rect">
            <a:avLst/>
          </a:prstGeom>
        </p:spPr>
      </p:pic>
    </p:spTree>
    <p:extLst>
      <p:ext uri="{BB962C8B-B14F-4D97-AF65-F5344CB8AC3E}">
        <p14:creationId xmlns:p14="http://schemas.microsoft.com/office/powerpoint/2010/main" val="41136309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500"/>
                                        <p:tgtEl>
                                          <p:spTgt spid="3"/>
                                        </p:tgtEl>
                                      </p:cBhvr>
                                    </p:animEffect>
                                    <p:anim calcmode="lin" valueType="num">
                                      <p:cBhvr>
                                        <p:cTn id="26" dur="1500" fill="hold"/>
                                        <p:tgtEl>
                                          <p:spTgt spid="3"/>
                                        </p:tgtEl>
                                        <p:attrNameLst>
                                          <p:attrName>ppt_w</p:attrName>
                                        </p:attrNameLst>
                                      </p:cBhvr>
                                      <p:tavLst>
                                        <p:tav tm="0" fmla="#ppt_w*sin(2.5*pi*$)">
                                          <p:val>
                                            <p:fltVal val="0"/>
                                          </p:val>
                                        </p:tav>
                                        <p:tav tm="100000">
                                          <p:val>
                                            <p:fltVal val="1"/>
                                          </p:val>
                                        </p:tav>
                                      </p:tavLst>
                                    </p:anim>
                                    <p:anim calcmode="lin" valueType="num">
                                      <p:cBhvr>
                                        <p:cTn id="27" dur="1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additive="base">
                                        <p:cTn id="32" dur="500" fill="hold"/>
                                        <p:tgtEl>
                                          <p:spTgt spid="6"/>
                                        </p:tgtEl>
                                        <p:attrNameLst>
                                          <p:attrName>ppt_x</p:attrName>
                                        </p:attrNameLst>
                                      </p:cBhvr>
                                      <p:tavLst>
                                        <p:tav tm="0">
                                          <p:val>
                                            <p:strVal val="#ppt_x"/>
                                          </p:val>
                                        </p:tav>
                                        <p:tav tm="100000">
                                          <p:val>
                                            <p:strVal val="#ppt_x"/>
                                          </p:val>
                                        </p:tav>
                                      </p:tavLst>
                                    </p:anim>
                                    <p:anim calcmode="lin" valueType="num">
                                      <p:cBhvr additive="base">
                                        <p:cTn id="3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circle(in)">
                                      <p:cBhvr>
                                        <p:cTn id="38" dur="2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barn(inVertical)">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3B2DD9-E25A-4E5D-BE1D-87BE288675D7}"/>
              </a:ext>
            </a:extLst>
          </p:cNvPr>
          <p:cNvSpPr/>
          <p:nvPr/>
        </p:nvSpPr>
        <p:spPr>
          <a:xfrm>
            <a:off x="2537735" y="167451"/>
            <a:ext cx="8604215" cy="707886"/>
          </a:xfrm>
          <a:prstGeom prst="rect">
            <a:avLst/>
          </a:prstGeom>
          <a:noFill/>
        </p:spPr>
        <p:txBody>
          <a:bodyPr wrap="none" lIns="91440" tIns="45720" rIns="91440" bIns="45720">
            <a:spAutoFit/>
            <a:scene3d>
              <a:camera prst="perspectiveRelaxedModerately"/>
              <a:lightRig rig="threePt" dir="t"/>
            </a:scene3d>
          </a:bodyPr>
          <a:lstStyle/>
          <a:p>
            <a:pPr algn="ctr"/>
            <a:r>
              <a:rPr lang="en-US" sz="40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Times New Roman" panose="02020603050405020304" pitchFamily="18" charset="0"/>
                <a:cs typeface="Times New Roman" panose="02020603050405020304" pitchFamily="18" charset="0"/>
              </a:rPr>
              <a:t>TÊN KHOA HỌC: FORAMINIFERA</a:t>
            </a:r>
            <a:endParaRPr lang="en-US" sz="40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05E5FB71-CADA-4F50-BE61-1B0C227BEAEA}"/>
              </a:ext>
            </a:extLst>
          </p:cNvPr>
          <p:cNvSpPr/>
          <p:nvPr/>
        </p:nvSpPr>
        <p:spPr>
          <a:xfrm>
            <a:off x="193730" y="1367350"/>
            <a:ext cx="9434362" cy="5262979"/>
          </a:xfrm>
          <a:prstGeom prst="rect">
            <a:avLst/>
          </a:prstGeom>
        </p:spPr>
        <p:txBody>
          <a:bodyPr wrap="square">
            <a:spAutoFit/>
          </a:bodyPr>
          <a:lstStyle/>
          <a:p>
            <a:r>
              <a:rPr lang="vi-VN" sz="2800" b="1" dirty="0"/>
              <a:t>Trùng lỗ</a:t>
            </a:r>
            <a:r>
              <a:rPr lang="vi-VN" sz="2800" dirty="0"/>
              <a:t> (</a:t>
            </a:r>
            <a:r>
              <a:rPr lang="vi-VN" sz="2800" b="1" dirty="0"/>
              <a:t>foraminifera</a:t>
            </a:r>
            <a:r>
              <a:rPr lang="vi-VN" sz="2800" dirty="0"/>
              <a:t> hoặc đôi khi gọi tắt là </a:t>
            </a:r>
            <a:r>
              <a:rPr lang="vi-VN" sz="2800" b="1" dirty="0"/>
              <a:t>foram</a:t>
            </a:r>
            <a:r>
              <a:rPr lang="vi-VN" sz="2800" dirty="0"/>
              <a:t>) là một nhóm lớn các loài </a:t>
            </a:r>
            <a:r>
              <a:rPr lang="vi-VN" sz="2800" dirty="0">
                <a:hlinkClick r:id="rId3" tooltip="Sinh vật nguyên sinh">
                  <a:extLst>
                    <a:ext uri="{A12FA001-AC4F-418D-AE19-62706E023703}">
                      <ahyp:hlinkClr xmlns:ahyp="http://schemas.microsoft.com/office/drawing/2018/hyperlinkcolor" val="tx"/>
                    </a:ext>
                  </a:extLst>
                </a:hlinkClick>
              </a:rPr>
              <a:t>sinh vật nguyên sinh</a:t>
            </a:r>
            <a:r>
              <a:rPr lang="vi-VN" sz="2800" dirty="0"/>
              <a:t> </a:t>
            </a:r>
            <a:r>
              <a:rPr lang="vi-VN" sz="2800" dirty="0">
                <a:hlinkClick r:id="rId4" tooltip="Amip">
                  <a:extLst>
                    <a:ext uri="{A12FA001-AC4F-418D-AE19-62706E023703}">
                      <ahyp:hlinkClr xmlns:ahyp="http://schemas.microsoft.com/office/drawing/2018/hyperlinkcolor" val="tx"/>
                    </a:ext>
                  </a:extLst>
                </a:hlinkClick>
              </a:rPr>
              <a:t>amip</a:t>
            </a:r>
            <a:r>
              <a:rPr lang="vi-VN" sz="2800" dirty="0"/>
              <a:t>, là một trong những nhóm loài </a:t>
            </a:r>
            <a:r>
              <a:rPr lang="vi-VN" sz="2800" dirty="0">
                <a:hlinkClick r:id="rId5" tooltip="Sinh vật phù du">
                  <a:extLst>
                    <a:ext uri="{A12FA001-AC4F-418D-AE19-62706E023703}">
                      <ahyp:hlinkClr xmlns:ahyp="http://schemas.microsoft.com/office/drawing/2018/hyperlinkcolor" val="tx"/>
                    </a:ext>
                  </a:extLst>
                </a:hlinkClick>
              </a:rPr>
              <a:t>phiêu sinh</a:t>
            </a:r>
            <a:r>
              <a:rPr lang="vi-VN" sz="2800" dirty="0"/>
              <a:t> phổ biến nhất. Chúng có các </a:t>
            </a:r>
            <a:r>
              <a:rPr lang="vi-VN" sz="2800" dirty="0">
                <a:hlinkClick r:id="rId6" tooltip="Chân giả (trang chưa được viết)">
                  <a:extLst>
                    <a:ext uri="{A12FA001-AC4F-418D-AE19-62706E023703}">
                      <ahyp:hlinkClr xmlns:ahyp="http://schemas.microsoft.com/office/drawing/2018/hyperlinkcolor" val="tx"/>
                    </a:ext>
                  </a:extLst>
                </a:hlinkClick>
              </a:rPr>
              <a:t>chân giả</a:t>
            </a:r>
            <a:r>
              <a:rPr lang="vi-VN" sz="2800" dirty="0"/>
              <a:t> hình mắc lưới, các sợi </a:t>
            </a:r>
            <a:r>
              <a:rPr lang="vi-VN" sz="2800" dirty="0">
                <a:hlinkClick r:id="rId7" tooltip="Tế bào chất">
                  <a:extLst>
                    <a:ext uri="{A12FA001-AC4F-418D-AE19-62706E023703}">
                      <ahyp:hlinkClr xmlns:ahyp="http://schemas.microsoft.com/office/drawing/2018/hyperlinkcolor" val="tx"/>
                    </a:ext>
                  </a:extLst>
                </a:hlinkClick>
              </a:rPr>
              <a:t>tế bào chất</a:t>
            </a:r>
            <a:r>
              <a:rPr lang="vi-VN" sz="2800" dirty="0"/>
              <a:t> mịn phân nhánh và hợp lại thành một mạng lưới động lực. Đặc biệt chúng tạo ra lớp vỏ, có thể có một hoặc nhiều ngăn, một số loài tạo ra cấu trúc khá phức tạp. Các vỏ này được làm từ canxi cacbonat hoặc các hạt trầm tích gắn kết lại. Có khoảng 275.000 loài đã được nhận dạng kể cả còn sống và hóa thạch. Chúng thường có kích thước nhỏ hơn 1 mm, nhưng cũng có loài lớn hơn, và loài lớn nhất đạt đến kích thước 20 cm</a:t>
            </a:r>
            <a:r>
              <a:rPr lang="vi-VN" sz="2800" dirty="0">
                <a:solidFill>
                  <a:srgbClr val="202122"/>
                </a:solidFill>
              </a:rPr>
              <a:t>.</a:t>
            </a:r>
            <a:endParaRPr lang="en-US" sz="2800" dirty="0"/>
          </a:p>
        </p:txBody>
      </p:sp>
      <p:pic>
        <p:nvPicPr>
          <p:cNvPr id="8" name="Picture 7">
            <a:extLst>
              <a:ext uri="{FF2B5EF4-FFF2-40B4-BE49-F238E27FC236}">
                <a16:creationId xmlns:a16="http://schemas.microsoft.com/office/drawing/2014/main" id="{A29CC4C2-5A25-469B-96A0-B09523CA7F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28092" y="1367350"/>
            <a:ext cx="3079040" cy="4615313"/>
          </a:xfrm>
          <a:prstGeom prst="rect">
            <a:avLst/>
          </a:prstGeom>
        </p:spPr>
      </p:pic>
    </p:spTree>
    <p:extLst>
      <p:ext uri="{BB962C8B-B14F-4D97-AF65-F5344CB8AC3E}">
        <p14:creationId xmlns:p14="http://schemas.microsoft.com/office/powerpoint/2010/main" val="20640697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568</TotalTime>
  <Words>4502</Words>
  <Application>Microsoft Office PowerPoint</Application>
  <PresentationFormat>Widescreen</PresentationFormat>
  <Paragraphs>166</Paragraphs>
  <Slides>49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49</vt:i4>
      </vt:variant>
    </vt:vector>
  </HeadingPairs>
  <TitlesOfParts>
    <vt:vector size="60" baseType="lpstr">
      <vt:lpstr>arial</vt:lpstr>
      <vt:lpstr>arial</vt:lpstr>
      <vt:lpstr>Arial Black</vt:lpstr>
      <vt:lpstr>Calibri</vt:lpstr>
      <vt:lpstr>Calibri Light</vt:lpstr>
      <vt:lpstr>Comic Sans MS</vt:lpstr>
      <vt:lpstr>Linux Libertine</vt:lpstr>
      <vt:lpstr>Roboto</vt:lpstr>
      <vt:lpstr>SVN-Gilroy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VNP</dc:creator>
  <cp:lastModifiedBy>dngoc2304@gmail.com</cp:lastModifiedBy>
  <cp:revision>64</cp:revision>
  <dcterms:created xsi:type="dcterms:W3CDTF">2021-12-14T10:09:16Z</dcterms:created>
  <dcterms:modified xsi:type="dcterms:W3CDTF">2021-12-18T04:42:32Z</dcterms:modified>
</cp:coreProperties>
</file>